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notesMasterIdLst>
    <p:notesMasterId r:id="rId45"/>
  </p:notesMasterIdLst>
  <p:handoutMasterIdLst>
    <p:handoutMasterId r:id="rId46"/>
  </p:handoutMasterIdLst>
  <p:sldIdLst>
    <p:sldId id="256" r:id="rId3"/>
    <p:sldId id="257" r:id="rId4"/>
    <p:sldId id="258" r:id="rId5"/>
    <p:sldId id="260" r:id="rId6"/>
    <p:sldId id="264" r:id="rId7"/>
    <p:sldId id="297" r:id="rId8"/>
    <p:sldId id="298" r:id="rId9"/>
    <p:sldId id="299" r:id="rId10"/>
    <p:sldId id="300" r:id="rId11"/>
    <p:sldId id="266" r:id="rId12"/>
    <p:sldId id="267" r:id="rId13"/>
    <p:sldId id="268" r:id="rId14"/>
    <p:sldId id="269" r:id="rId15"/>
    <p:sldId id="270" r:id="rId16"/>
    <p:sldId id="265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301" r:id="rId38"/>
    <p:sldId id="306" r:id="rId39"/>
    <p:sldId id="303" r:id="rId40"/>
    <p:sldId id="304" r:id="rId41"/>
    <p:sldId id="305" r:id="rId42"/>
    <p:sldId id="307" r:id="rId43"/>
    <p:sldId id="295" r:id="rId44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099" autoAdjust="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Bronze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cat>
            <c:strRef>
              <c:f>Sheet1!$A$2:$A$6</c:f>
              <c:strCache>
                <c:ptCount val="5"/>
                <c:pt idx="0">
                  <c:v> </c:v>
                </c:pt>
                <c:pt idx="1">
                  <c:v>Chinese Taipei</c:v>
                </c:pt>
                <c:pt idx="2">
                  <c:v>Japan</c:v>
                </c:pt>
                <c:pt idx="3">
                  <c:v>South Korea</c:v>
                </c:pt>
                <c:pt idx="4">
                  <c:v>China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</c:v>
                </c:pt>
                <c:pt idx="1">
                  <c:v>16</c:v>
                </c:pt>
                <c:pt idx="2">
                  <c:v>38</c:v>
                </c:pt>
                <c:pt idx="3">
                  <c:v>30</c:v>
                </c:pt>
                <c:pt idx="4">
                  <c:v>31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Silver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cat>
            <c:strRef>
              <c:f>Sheet1!$A$2:$A$6</c:f>
              <c:strCache>
                <c:ptCount val="5"/>
                <c:pt idx="0">
                  <c:v> </c:v>
                </c:pt>
                <c:pt idx="1">
                  <c:v>Chinese Taipei</c:v>
                </c:pt>
                <c:pt idx="2">
                  <c:v>Japan</c:v>
                </c:pt>
                <c:pt idx="3">
                  <c:v>South Korea</c:v>
                </c:pt>
                <c:pt idx="4">
                  <c:v>China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</c:v>
                </c:pt>
                <c:pt idx="1">
                  <c:v>9</c:v>
                </c:pt>
                <c:pt idx="2">
                  <c:v>26</c:v>
                </c:pt>
                <c:pt idx="3">
                  <c:v>21</c:v>
                </c:pt>
                <c:pt idx="4">
                  <c:v>39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Gold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Sheet1!$A$2:$A$6</c:f>
              <c:strCache>
                <c:ptCount val="5"/>
                <c:pt idx="0">
                  <c:v> </c:v>
                </c:pt>
                <c:pt idx="1">
                  <c:v>Chinese Taipei</c:v>
                </c:pt>
                <c:pt idx="2">
                  <c:v>Japan</c:v>
                </c:pt>
                <c:pt idx="3">
                  <c:v>South Korea</c:v>
                </c:pt>
                <c:pt idx="4">
                  <c:v>China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7</c:v>
                </c:pt>
                <c:pt idx="1">
                  <c:v>7</c:v>
                </c:pt>
                <c:pt idx="2">
                  <c:v>23</c:v>
                </c:pt>
                <c:pt idx="3">
                  <c:v>28</c:v>
                </c:pt>
                <c:pt idx="4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974464"/>
        <c:axId val="28976256"/>
      </c:barChart>
      <c:catAx>
        <c:axId val="2897446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b="0"/>
            </a:pPr>
            <a:endParaRPr lang="th-TH"/>
          </a:p>
        </c:txPr>
        <c:crossAx val="28976256"/>
        <c:crosses val="autoZero"/>
        <c:auto val="1"/>
        <c:lblAlgn val="ctr"/>
        <c:lblOffset val="100"/>
        <c:noMultiLvlLbl val="0"/>
      </c:catAx>
      <c:valAx>
        <c:axId val="28976256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2897446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ordiaUPC" pitchFamily="34" charset="-34"/>
          <a:cs typeface="CordiaUPC" pitchFamily="34" charset="-34"/>
        </a:defRPr>
      </a:pPr>
      <a:endParaRPr lang="th-TH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dirty="0" smtClean="0"/>
              <a:t>Asian</a:t>
            </a:r>
            <a:r>
              <a:rPr lang="en-US" baseline="0" dirty="0" smtClean="0"/>
              <a:t> gold medal percentage</a:t>
            </a:r>
            <a:endParaRPr lang="th-TH" dirty="0"/>
          </a:p>
        </c:rich>
      </c:tx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Asia gold medal percentage</c:v>
                </c:pt>
              </c:strCache>
            </c:strRef>
          </c:tx>
          <c:dLbls>
            <c:txPr>
              <a:bodyPr/>
              <a:lstStyle/>
              <a:p>
                <a:pPr>
                  <a:defRPr>
                    <a:latin typeface="CordiaUPC" pitchFamily="34" charset="-34"/>
                    <a:cs typeface="CordiaUPC" pitchFamily="34" charset="-34"/>
                  </a:defRPr>
                </a:pPr>
                <a:endParaRPr lang="th-TH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Sheet1!$A$2:$A$7</c:f>
              <c:strCache>
                <c:ptCount val="6"/>
                <c:pt idx="0">
                  <c:v>China 51%</c:v>
                </c:pt>
                <c:pt idx="1">
                  <c:v>South Korea 19%</c:v>
                </c:pt>
                <c:pt idx="2">
                  <c:v>Japan 15%</c:v>
                </c:pt>
                <c:pt idx="3">
                  <c:v>Chinese Taipei 5 %</c:v>
                </c:pt>
                <c:pt idx="4">
                  <c:v>Thailand 5 %</c:v>
                </c:pt>
                <c:pt idx="5">
                  <c:v>Other 5%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75</c:v>
                </c:pt>
                <c:pt idx="1">
                  <c:v>28</c:v>
                </c:pt>
                <c:pt idx="2">
                  <c:v>23</c:v>
                </c:pt>
                <c:pt idx="3">
                  <c:v>7</c:v>
                </c:pt>
                <c:pt idx="4">
                  <c:v>7</c:v>
                </c:pt>
                <c:pt idx="5">
                  <c:v>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4"/>
        <c:txPr>
          <a:bodyPr/>
          <a:lstStyle/>
          <a:p>
            <a:pPr>
              <a:defRPr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defRPr>
            </a:pPr>
            <a:endParaRPr lang="th-TH"/>
          </a:p>
        </c:txPr>
      </c:legendEntry>
      <c:layout/>
      <c:overlay val="0"/>
      <c:txPr>
        <a:bodyPr/>
        <a:lstStyle/>
        <a:p>
          <a:pPr>
            <a:defRPr>
              <a:latin typeface="CordiaUPC" pitchFamily="34" charset="-34"/>
              <a:cs typeface="CordiaUPC" pitchFamily="34" charset="-34"/>
            </a:defRPr>
          </a:pPr>
          <a:endParaRPr lang="th-TH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th-TH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Bronze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Singapore</c:v>
                </c:pt>
                <c:pt idx="1">
                  <c:v>Philippines</c:v>
                </c:pt>
                <c:pt idx="2">
                  <c:v>Malaysia</c:v>
                </c:pt>
                <c:pt idx="3">
                  <c:v>Vietnam</c:v>
                </c:pt>
                <c:pt idx="4">
                  <c:v>Indonesia</c:v>
                </c:pt>
                <c:pt idx="5">
                  <c:v> 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3</c:v>
                </c:pt>
                <c:pt idx="4">
                  <c:v>2</c:v>
                </c:pt>
                <c:pt idx="5">
                  <c:v>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Silver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Singapore</c:v>
                </c:pt>
                <c:pt idx="1">
                  <c:v>Philippines</c:v>
                </c:pt>
                <c:pt idx="2">
                  <c:v>Malaysia</c:v>
                </c:pt>
                <c:pt idx="3">
                  <c:v>Vietnam</c:v>
                </c:pt>
                <c:pt idx="4">
                  <c:v>Indonesia</c:v>
                </c:pt>
                <c:pt idx="5">
                  <c:v> 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Gold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Sheet1!$A$2:$A$7</c:f>
              <c:strCache>
                <c:ptCount val="6"/>
                <c:pt idx="0">
                  <c:v>Singapore</c:v>
                </c:pt>
                <c:pt idx="1">
                  <c:v>Philippines</c:v>
                </c:pt>
                <c:pt idx="2">
                  <c:v>Malaysia</c:v>
                </c:pt>
                <c:pt idx="3">
                  <c:v>Vietnam</c:v>
                </c:pt>
                <c:pt idx="4">
                  <c:v>Indonesia</c:v>
                </c:pt>
                <c:pt idx="5">
                  <c:v> 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3</c:v>
                </c:pt>
                <c:pt idx="5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9209344"/>
        <c:axId val="29210880"/>
      </c:barChart>
      <c:catAx>
        <c:axId val="29209344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b="0"/>
            </a:pPr>
            <a:endParaRPr lang="th-TH"/>
          </a:p>
        </c:txPr>
        <c:crossAx val="29210880"/>
        <c:crosses val="autoZero"/>
        <c:auto val="1"/>
        <c:lblAlgn val="ctr"/>
        <c:lblOffset val="100"/>
        <c:noMultiLvlLbl val="0"/>
      </c:catAx>
      <c:valAx>
        <c:axId val="2921088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0"/>
            </a:pPr>
            <a:endParaRPr lang="th-TH"/>
          </a:p>
        </c:txPr>
        <c:crossAx val="292093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>
          <a:latin typeface="CordiaUPC" pitchFamily="34" charset="-34"/>
          <a:cs typeface="CordiaUPC" pitchFamily="34" charset="-34"/>
        </a:defRPr>
      </a:pPr>
      <a:endParaRPr lang="th-TH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EDCCF4-BB26-40DB-9AEE-93B5B9B3AE3C}" type="datetimeFigureOut">
              <a:rPr lang="th-TH" smtClean="0"/>
              <a:pPr/>
              <a:t>16/07/55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8A7FA2-B223-40D9-B4C1-58D37FF1BA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632659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B0F454-2242-4D93-ACE4-CDC5CC09BE8D}" type="datetimeFigureOut">
              <a:rPr lang="th-TH" smtClean="0"/>
              <a:pPr/>
              <a:t>16/07/55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1C6085-FE8F-436F-B009-264E4F14041F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775394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24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25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26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27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28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29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30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31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32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33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34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35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36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37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38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39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40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41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42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043565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17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18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20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21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22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6085-FE8F-436F-B009-264E4F14041F}" type="slidenum">
              <a:rPr lang="th-TH" smtClean="0"/>
              <a:pPr/>
              <a:t>23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9033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993B4-6AB1-4545-8566-3FD873BC3F8E}" type="datetimeFigureOut">
              <a:rPr lang="th-TH" smtClean="0"/>
              <a:pPr/>
              <a:t>16/07/55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46FC6-F1B1-49B2-A415-E699D7AC389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993B4-6AB1-4545-8566-3FD873BC3F8E}" type="datetimeFigureOut">
              <a:rPr lang="th-TH" smtClean="0"/>
              <a:pPr/>
              <a:t>16/07/55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46FC6-F1B1-49B2-A415-E699D7AC389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993B4-6AB1-4545-8566-3FD873BC3F8E}" type="datetimeFigureOut">
              <a:rPr lang="th-TH" smtClean="0"/>
              <a:pPr/>
              <a:t>16/07/55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46FC6-F1B1-49B2-A415-E699D7AC389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ACEB-0746-47B4-BE59-EE8E9A44A7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16/07/55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BDE33-AC15-406D-A997-CA10218CADA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4305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ACEB-0746-47B4-BE59-EE8E9A44A7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16/07/55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BDE33-AC15-406D-A997-CA10218CADA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5218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ACEB-0746-47B4-BE59-EE8E9A44A7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16/07/55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BDE33-AC15-406D-A997-CA10218CADA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0166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ACEB-0746-47B4-BE59-EE8E9A44A7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16/07/55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BDE33-AC15-406D-A997-CA10218CADA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1332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ACEB-0746-47B4-BE59-EE8E9A44A7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16/07/55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BDE33-AC15-406D-A997-CA10218CADA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21602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ACEB-0746-47B4-BE59-EE8E9A44A7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16/07/55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BDE33-AC15-406D-A997-CA10218CADA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0843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ACEB-0746-47B4-BE59-EE8E9A44A7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16/07/55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BDE33-AC15-406D-A997-CA10218CADA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2550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ACEB-0746-47B4-BE59-EE8E9A44A7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16/07/55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BDE33-AC15-406D-A997-CA10218CADA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35844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993B4-6AB1-4545-8566-3FD873BC3F8E}" type="datetimeFigureOut">
              <a:rPr lang="th-TH" smtClean="0"/>
              <a:pPr/>
              <a:t>16/07/55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46FC6-F1B1-49B2-A415-E699D7AC389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ACEB-0746-47B4-BE59-EE8E9A44A7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16/07/55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BDE33-AC15-406D-A997-CA10218CADA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67235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ACEB-0746-47B4-BE59-EE8E9A44A7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16/07/55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BDE33-AC15-406D-A997-CA10218CADA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8150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5ACEB-0746-47B4-BE59-EE8E9A44A7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16/07/55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4BDE33-AC15-406D-A997-CA10218CADA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422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993B4-6AB1-4545-8566-3FD873BC3F8E}" type="datetimeFigureOut">
              <a:rPr lang="th-TH" smtClean="0"/>
              <a:pPr/>
              <a:t>16/07/55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46FC6-F1B1-49B2-A415-E699D7AC389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993B4-6AB1-4545-8566-3FD873BC3F8E}" type="datetimeFigureOut">
              <a:rPr lang="th-TH" smtClean="0"/>
              <a:pPr/>
              <a:t>16/07/55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46FC6-F1B1-49B2-A415-E699D7AC389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993B4-6AB1-4545-8566-3FD873BC3F8E}" type="datetimeFigureOut">
              <a:rPr lang="th-TH" smtClean="0"/>
              <a:pPr/>
              <a:t>16/07/55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46FC6-F1B1-49B2-A415-E699D7AC389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993B4-6AB1-4545-8566-3FD873BC3F8E}" type="datetimeFigureOut">
              <a:rPr lang="th-TH" smtClean="0"/>
              <a:pPr/>
              <a:t>16/07/55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46FC6-F1B1-49B2-A415-E699D7AC389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993B4-6AB1-4545-8566-3FD873BC3F8E}" type="datetimeFigureOut">
              <a:rPr lang="th-TH" smtClean="0"/>
              <a:pPr/>
              <a:t>16/07/55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46FC6-F1B1-49B2-A415-E699D7AC3898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993B4-6AB1-4545-8566-3FD873BC3F8E}" type="datetimeFigureOut">
              <a:rPr lang="th-TH" smtClean="0"/>
              <a:pPr/>
              <a:t>16/07/55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46FC6-F1B1-49B2-A415-E699D7AC3898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8993B4-6AB1-4545-8566-3FD873BC3F8E}" type="datetimeFigureOut">
              <a:rPr lang="th-TH" smtClean="0"/>
              <a:pPr/>
              <a:t>16/07/55</a:t>
            </a:fld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DF46FC6-F1B1-49B2-A415-E699D7AC3898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CDF46FC6-F1B1-49B2-A415-E699D7AC3898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A88993B4-6AB1-4545-8566-3FD873BC3F8E}" type="datetimeFigureOut">
              <a:rPr lang="th-TH" smtClean="0"/>
              <a:pPr/>
              <a:t>16/07/55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5ACEB-0746-47B4-BE59-EE8E9A44A7C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16/07/55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4BDE33-AC15-406D-A997-CA10218CADAB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123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rupra.net/v2/files/news/port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76672"/>
            <a:ext cx="5688632" cy="5688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3801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4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897440"/>
              </p:ext>
            </p:extLst>
          </p:nvPr>
        </p:nvGraphicFramePr>
        <p:xfrm>
          <a:off x="755577" y="1397000"/>
          <a:ext cx="7776863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5"/>
                <a:gridCol w="3528392"/>
                <a:gridCol w="1152128"/>
                <a:gridCol w="1152128"/>
                <a:gridCol w="10801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CordiaUPC" pitchFamily="34" charset="-34"/>
                          <a:cs typeface="CordiaUPC" pitchFamily="34" charset="-34"/>
                        </a:rPr>
                        <a:t>Rank</a:t>
                      </a:r>
                      <a:endParaRPr lang="th-TH" sz="24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baseline="0" dirty="0" smtClean="0">
                          <a:latin typeface="CordiaUPC" pitchFamily="34" charset="-34"/>
                          <a:cs typeface="+mn-cs"/>
                        </a:rPr>
                        <a:t>Country</a:t>
                      </a:r>
                      <a:endParaRPr lang="th-TH" sz="2400" b="1" baseline="0" dirty="0">
                        <a:latin typeface="CordiaUPC" pitchFamily="34" charset="-34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CordiaUPC" pitchFamily="34" charset="-34"/>
                          <a:cs typeface="CordiaUPC" pitchFamily="34" charset="-34"/>
                        </a:rPr>
                        <a:t>Gold</a:t>
                      </a:r>
                      <a:endParaRPr lang="th-TH" sz="24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CordiaUPC" pitchFamily="34" charset="-34"/>
                          <a:cs typeface="CordiaUPC" pitchFamily="34" charset="-34"/>
                        </a:rPr>
                        <a:t>Silver</a:t>
                      </a:r>
                      <a:endParaRPr lang="th-TH" sz="24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CordiaUPC" pitchFamily="34" charset="-34"/>
                          <a:cs typeface="CordiaUPC" pitchFamily="34" charset="-34"/>
                        </a:rPr>
                        <a:t>Bronze</a:t>
                      </a:r>
                      <a:endParaRPr lang="th-TH" sz="24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1.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0" baseline="0" dirty="0" smtClean="0">
                          <a:latin typeface="CordiaUPC" pitchFamily="34" charset="-34"/>
                          <a:cs typeface="CordiaUPC" pitchFamily="34" charset="-34"/>
                        </a:rPr>
                        <a:t>China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75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39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31</a:t>
                      </a:r>
                      <a:endParaRPr lang="th-TH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2.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0" baseline="0" dirty="0" smtClean="0">
                          <a:latin typeface="CordiaUPC" pitchFamily="34" charset="-34"/>
                          <a:cs typeface="CordiaUPC" pitchFamily="34" charset="-34"/>
                        </a:rPr>
                        <a:t>South Korea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28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21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30</a:t>
                      </a:r>
                      <a:endParaRPr lang="th-TH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3.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latin typeface="CordiaUPC" pitchFamily="34" charset="-34"/>
                          <a:cs typeface="CordiaUPC" pitchFamily="34" charset="-34"/>
                        </a:rPr>
                        <a:t>Japan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23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26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38</a:t>
                      </a:r>
                      <a:endParaRPr lang="th-TH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4.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latin typeface="CordiaUPC" pitchFamily="34" charset="-34"/>
                          <a:cs typeface="CordiaUPC" pitchFamily="34" charset="-34"/>
                        </a:rPr>
                        <a:t>Chinese Taipei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7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9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16</a:t>
                      </a:r>
                      <a:endParaRPr lang="th-TH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5.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UPC" pitchFamily="34" charset="-34"/>
                          <a:cs typeface="CordiaUPC" pitchFamily="34" charset="-34"/>
                        </a:rPr>
                        <a:t>Thailand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9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6.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latin typeface="CordiaUPC" pitchFamily="34" charset="-34"/>
                          <a:cs typeface="CordiaUPC" pitchFamily="34" charset="-34"/>
                        </a:rPr>
                        <a:t>Indonesia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3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1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2</a:t>
                      </a:r>
                      <a:endParaRPr lang="th-TH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7.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latin typeface="CordiaUPC" pitchFamily="34" charset="-34"/>
                          <a:cs typeface="CordiaUPC" pitchFamily="34" charset="-34"/>
                        </a:rPr>
                        <a:t>North Korea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2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2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1</a:t>
                      </a:r>
                      <a:endParaRPr lang="th-TH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8.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latin typeface="CordiaUPC" pitchFamily="34" charset="-34"/>
                          <a:cs typeface="CordiaUPC" pitchFamily="34" charset="-34"/>
                        </a:rPr>
                        <a:t>India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2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0</a:t>
                      </a:r>
                      <a:endParaRPr lang="th-TH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/>
                        <a:t>1</a:t>
                      </a:r>
                      <a:endParaRPr lang="th-TH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0911" y="673532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prstClr val="black"/>
                </a:solidFill>
              </a:rPr>
              <a:t>Asia ranking in 26</a:t>
            </a:r>
            <a:r>
              <a:rPr lang="en-US" b="1" baseline="30000" dirty="0" smtClean="0">
                <a:solidFill>
                  <a:prstClr val="black"/>
                </a:solidFill>
              </a:rPr>
              <a:t>th</a:t>
            </a:r>
            <a:r>
              <a:rPr lang="en-US" b="1" dirty="0" smtClean="0">
                <a:solidFill>
                  <a:prstClr val="black"/>
                </a:solidFill>
              </a:rPr>
              <a:t> summer </a:t>
            </a:r>
            <a:r>
              <a:rPr lang="en-US" b="1" dirty="0" err="1" smtClean="0">
                <a:solidFill>
                  <a:prstClr val="black"/>
                </a:solidFill>
              </a:rPr>
              <a:t>universiade</a:t>
            </a:r>
            <a:r>
              <a:rPr lang="en-US" b="1" dirty="0" smtClean="0">
                <a:solidFill>
                  <a:prstClr val="black"/>
                </a:solidFill>
              </a:rPr>
              <a:t> at Shenzhen</a:t>
            </a:r>
            <a:endParaRPr lang="th-TH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108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/>
          </a:p>
        </p:txBody>
      </p:sp>
      <p:graphicFrame>
        <p:nvGraphicFramePr>
          <p:cNvPr id="4" name="แผนภูมิ 3"/>
          <p:cNvGraphicFramePr/>
          <p:nvPr>
            <p:extLst>
              <p:ext uri="{D42A27DB-BD31-4B8C-83A1-F6EECF244321}">
                <p14:modId xmlns:p14="http://schemas.microsoft.com/office/powerpoint/2010/main" val="217760161"/>
              </p:ext>
            </p:extLst>
          </p:nvPr>
        </p:nvGraphicFramePr>
        <p:xfrm>
          <a:off x="395535" y="809447"/>
          <a:ext cx="8344287" cy="53111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0911" y="260648"/>
            <a:ext cx="82089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prstClr val="black"/>
                </a:solidFill>
              </a:rPr>
              <a:t>Asia ranking in 26</a:t>
            </a:r>
            <a:r>
              <a:rPr lang="en-US" b="1" baseline="30000" dirty="0" smtClean="0">
                <a:solidFill>
                  <a:prstClr val="black"/>
                </a:solidFill>
              </a:rPr>
              <a:t>th</a:t>
            </a:r>
            <a:r>
              <a:rPr lang="en-US" b="1" dirty="0" smtClean="0">
                <a:solidFill>
                  <a:prstClr val="black"/>
                </a:solidFill>
              </a:rPr>
              <a:t> summer </a:t>
            </a:r>
            <a:r>
              <a:rPr lang="en-US" b="1" dirty="0" err="1" smtClean="0">
                <a:solidFill>
                  <a:prstClr val="black"/>
                </a:solidFill>
              </a:rPr>
              <a:t>universiade</a:t>
            </a:r>
            <a:r>
              <a:rPr lang="en-US" b="1" dirty="0" smtClean="0">
                <a:solidFill>
                  <a:prstClr val="black"/>
                </a:solidFill>
              </a:rPr>
              <a:t> at Shenzhen</a:t>
            </a:r>
            <a:endParaRPr lang="th-TH" b="1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2439" y="493187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Thailand</a:t>
            </a:r>
            <a:endParaRPr lang="th-TH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0729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แผนภูมิ 1"/>
          <p:cNvGraphicFramePr/>
          <p:nvPr>
            <p:extLst>
              <p:ext uri="{D42A27DB-BD31-4B8C-83A1-F6EECF244321}">
                <p14:modId xmlns:p14="http://schemas.microsoft.com/office/powerpoint/2010/main" val="2318929810"/>
              </p:ext>
            </p:extLst>
          </p:nvPr>
        </p:nvGraphicFramePr>
        <p:xfrm>
          <a:off x="251520" y="476672"/>
          <a:ext cx="8640960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2100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017931"/>
              </p:ext>
            </p:extLst>
          </p:nvPr>
        </p:nvGraphicFramePr>
        <p:xfrm>
          <a:off x="683569" y="1700808"/>
          <a:ext cx="7704855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3"/>
                <a:gridCol w="3456384"/>
                <a:gridCol w="1080120"/>
                <a:gridCol w="1152128"/>
                <a:gridCol w="10801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CordiaUPC" pitchFamily="34" charset="-34"/>
                          <a:cs typeface="CordiaUPC" pitchFamily="34" charset="-34"/>
                        </a:rPr>
                        <a:t>Rank</a:t>
                      </a:r>
                      <a:endParaRPr lang="th-TH" sz="24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baseline="0" dirty="0" smtClean="0">
                          <a:latin typeface="CordiaUPC" pitchFamily="34" charset="-34"/>
                          <a:cs typeface="CordiaUPC" pitchFamily="34" charset="-34"/>
                        </a:rPr>
                        <a:t>Country</a:t>
                      </a:r>
                      <a:endParaRPr lang="th-TH" sz="2400" b="1" baseline="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CordiaUPC" pitchFamily="34" charset="-34"/>
                          <a:cs typeface="CordiaUPC" pitchFamily="34" charset="-34"/>
                        </a:rPr>
                        <a:t>Gold</a:t>
                      </a:r>
                      <a:endParaRPr lang="th-TH" sz="24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CordiaUPC" pitchFamily="34" charset="-34"/>
                          <a:cs typeface="CordiaUPC" pitchFamily="34" charset="-34"/>
                        </a:rPr>
                        <a:t>Silver</a:t>
                      </a:r>
                      <a:endParaRPr lang="th-TH" sz="24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latin typeface="CordiaUPC" pitchFamily="34" charset="-34"/>
                          <a:cs typeface="CordiaUPC" pitchFamily="34" charset="-34"/>
                        </a:rPr>
                        <a:t>Bronze</a:t>
                      </a:r>
                      <a:endParaRPr lang="th-TH" sz="2400" b="1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UPC" pitchFamily="34" charset="-34"/>
                          <a:cs typeface="CordiaUPC" pitchFamily="34" charset="-34"/>
                        </a:rPr>
                        <a:t>1.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UPC" pitchFamily="34" charset="-34"/>
                          <a:cs typeface="CordiaUPC" pitchFamily="34" charset="-34"/>
                        </a:rPr>
                        <a:t>Thailand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UPC" pitchFamily="34" charset="-34"/>
                          <a:cs typeface="CordiaUPC" pitchFamily="34" charset="-34"/>
                        </a:rPr>
                        <a:t>7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UPC" pitchFamily="34" charset="-34"/>
                          <a:cs typeface="CordiaUPC" pitchFamily="34" charset="-34"/>
                        </a:rPr>
                        <a:t>2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rdiaUPC" pitchFamily="34" charset="-34"/>
                          <a:cs typeface="CordiaUPC" pitchFamily="34" charset="-34"/>
                        </a:rPr>
                        <a:t>9</a:t>
                      </a:r>
                      <a:endParaRPr lang="th-TH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2.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latin typeface="CordiaUPC" pitchFamily="34" charset="-34"/>
                          <a:cs typeface="CordiaUPC" pitchFamily="34" charset="-34"/>
                        </a:rPr>
                        <a:t>Indonesia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3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1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2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3.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latin typeface="CordiaUPC" pitchFamily="34" charset="-34"/>
                          <a:cs typeface="CordiaUPC" pitchFamily="34" charset="-34"/>
                        </a:rPr>
                        <a:t>Vietnam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0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1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3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4.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latin typeface="CordiaUPC" pitchFamily="34" charset="-34"/>
                          <a:cs typeface="CordiaUPC" pitchFamily="34" charset="-34"/>
                        </a:rPr>
                        <a:t>Malaysia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0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1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2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5.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latin typeface="CordiaUPC" pitchFamily="34" charset="-34"/>
                          <a:cs typeface="CordiaUPC" pitchFamily="34" charset="-34"/>
                        </a:rPr>
                        <a:t>Philippines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0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1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0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5.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400" dirty="0" smtClean="0">
                          <a:latin typeface="CordiaUPC" pitchFamily="34" charset="-34"/>
                          <a:cs typeface="CordiaUPC" pitchFamily="34" charset="-34"/>
                        </a:rPr>
                        <a:t>Singapore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0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1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 smtClean="0">
                          <a:latin typeface="CordiaUPC" pitchFamily="34" charset="-34"/>
                          <a:cs typeface="CordiaUPC" pitchFamily="34" charset="-34"/>
                        </a:rPr>
                        <a:t>0</a:t>
                      </a:r>
                      <a:endParaRPr lang="th-TH" sz="2400" dirty="0">
                        <a:latin typeface="CordiaUPC" pitchFamily="34" charset="-34"/>
                        <a:cs typeface="CordiaUPC" pitchFamily="34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3528" y="745540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prstClr val="black"/>
                </a:solidFill>
              </a:rPr>
              <a:t>ASEAN ranking in 26</a:t>
            </a:r>
            <a:r>
              <a:rPr lang="en-US" b="1" baseline="30000" dirty="0" smtClean="0">
                <a:solidFill>
                  <a:prstClr val="black"/>
                </a:solidFill>
              </a:rPr>
              <a:t>th</a:t>
            </a:r>
            <a:r>
              <a:rPr lang="en-US" b="1" dirty="0" smtClean="0">
                <a:solidFill>
                  <a:prstClr val="black"/>
                </a:solidFill>
              </a:rPr>
              <a:t> summer </a:t>
            </a:r>
            <a:r>
              <a:rPr lang="en-US" b="1" dirty="0" err="1" smtClean="0">
                <a:solidFill>
                  <a:prstClr val="black"/>
                </a:solidFill>
              </a:rPr>
              <a:t>universiade</a:t>
            </a:r>
            <a:r>
              <a:rPr lang="en-US" b="1" dirty="0" smtClean="0">
                <a:solidFill>
                  <a:prstClr val="black"/>
                </a:solidFill>
              </a:rPr>
              <a:t> at Shenzhen</a:t>
            </a:r>
            <a:endParaRPr lang="th-TH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24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แผนภูมิ 1"/>
          <p:cNvGraphicFramePr/>
          <p:nvPr>
            <p:extLst>
              <p:ext uri="{D42A27DB-BD31-4B8C-83A1-F6EECF244321}">
                <p14:modId xmlns:p14="http://schemas.microsoft.com/office/powerpoint/2010/main" val="1200183307"/>
              </p:ext>
            </p:extLst>
          </p:nvPr>
        </p:nvGraphicFramePr>
        <p:xfrm>
          <a:off x="611561" y="788707"/>
          <a:ext cx="7992888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3528" y="241484"/>
            <a:ext cx="8496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prstClr val="black"/>
                </a:solidFill>
              </a:rPr>
              <a:t>ASEAN ranking in 26</a:t>
            </a:r>
            <a:r>
              <a:rPr lang="en-US" b="1" baseline="30000" dirty="0" smtClean="0">
                <a:solidFill>
                  <a:prstClr val="black"/>
                </a:solidFill>
              </a:rPr>
              <a:t>th</a:t>
            </a:r>
            <a:r>
              <a:rPr lang="en-US" b="1" dirty="0" smtClean="0">
                <a:solidFill>
                  <a:prstClr val="black"/>
                </a:solidFill>
              </a:rPr>
              <a:t> summer </a:t>
            </a:r>
            <a:r>
              <a:rPr lang="en-US" b="1" dirty="0" err="1" smtClean="0">
                <a:solidFill>
                  <a:prstClr val="black"/>
                </a:solidFill>
              </a:rPr>
              <a:t>universiade</a:t>
            </a:r>
            <a:r>
              <a:rPr lang="en-US" b="1" dirty="0" smtClean="0">
                <a:solidFill>
                  <a:prstClr val="black"/>
                </a:solidFill>
              </a:rPr>
              <a:t> at Shenzhen</a:t>
            </a:r>
            <a:endParaRPr lang="th-TH" b="1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1124744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UPC" pitchFamily="34" charset="-34"/>
                <a:cs typeface="CordiaUPC" pitchFamily="34" charset="-34"/>
              </a:rPr>
              <a:t>Thailand</a:t>
            </a:r>
            <a:endParaRPr lang="th-TH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UPC" pitchFamily="34" charset="-34"/>
              <a:cs typeface="CordiaUPC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15887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chakkapong\Desktop\สัมมนา ผอ.ฉัตรชัย\taipei\IMG_087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88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7760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23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39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2825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arkive.org/images/browse/world-m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872716"/>
            <a:ext cx="7092567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78265" y="1752264"/>
            <a:ext cx="1042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Europe</a:t>
            </a:r>
            <a:endParaRPr lang="th-TH" sz="1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5937" y="2084228"/>
            <a:ext cx="1444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North America</a:t>
            </a:r>
            <a:endParaRPr lang="th-TH" sz="1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9588" y="3392996"/>
            <a:ext cx="1725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Latin America</a:t>
            </a:r>
            <a:endParaRPr lang="th-TH" sz="16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06457" y="3825044"/>
            <a:ext cx="1042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Oceania</a:t>
            </a:r>
            <a:endParaRPr lang="th-TH" sz="16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02401" y="202040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Asia</a:t>
            </a:r>
            <a:endParaRPr lang="th-TH" sz="16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61899" y="2857889"/>
            <a:ext cx="79266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rgbClr val="FF0000"/>
                </a:solidFill>
              </a:rPr>
              <a:t>Africa</a:t>
            </a:r>
            <a:endParaRPr lang="th-TH" sz="16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35696" y="6021288"/>
            <a:ext cx="56886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ONE  WORLD  ONE  FAMILY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215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922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101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14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99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8662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2984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3814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0780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93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5853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Sportsmanship as a Platform for lifelong Development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800" b="1" dirty="0" smtClean="0"/>
              <a:t>Leadership </a:t>
            </a:r>
          </a:p>
          <a:p>
            <a:pPr lvl="2"/>
            <a:r>
              <a:rPr lang="en-US" sz="2400" dirty="0" smtClean="0"/>
              <a:t>Create live Great Future  : Experience Vision Strategies  Planning  </a:t>
            </a:r>
          </a:p>
          <a:p>
            <a:r>
              <a:rPr lang="en-US" sz="2800" b="1" dirty="0" smtClean="0"/>
              <a:t>Management</a:t>
            </a:r>
          </a:p>
          <a:p>
            <a:pPr lvl="2"/>
            <a:r>
              <a:rPr lang="en-US" sz="2400" dirty="0" smtClean="0"/>
              <a:t>Management  and Self Direction</a:t>
            </a:r>
          </a:p>
          <a:p>
            <a:r>
              <a:rPr lang="en-US" sz="2800" b="1" dirty="0" smtClean="0"/>
              <a:t>Skill</a:t>
            </a:r>
          </a:p>
          <a:p>
            <a:pPr lvl="2"/>
            <a:r>
              <a:rPr lang="en-US" sz="2400" dirty="0" smtClean="0"/>
              <a:t>Support  Networks, Knowledge</a:t>
            </a:r>
          </a:p>
          <a:p>
            <a:r>
              <a:rPr lang="en-US" sz="2800" b="1" dirty="0" smtClean="0"/>
              <a:t>Cultural</a:t>
            </a:r>
            <a:endParaRPr lang="en-US" sz="2800" b="1" dirty="0"/>
          </a:p>
          <a:p>
            <a:pPr lvl="2"/>
            <a:r>
              <a:rPr lang="en-US" sz="2400" dirty="0"/>
              <a:t>Diversity</a:t>
            </a:r>
          </a:p>
          <a:p>
            <a:r>
              <a:rPr lang="en-US" sz="2800" b="1" dirty="0"/>
              <a:t>Social</a:t>
            </a:r>
          </a:p>
          <a:p>
            <a:pPr lvl="2"/>
            <a:r>
              <a:rPr lang="en-US" sz="2400" dirty="0"/>
              <a:t>Community Development, Networking</a:t>
            </a:r>
          </a:p>
          <a:p>
            <a:r>
              <a:rPr lang="en-US" sz="2800" b="1" dirty="0"/>
              <a:t>Environmental</a:t>
            </a:r>
          </a:p>
          <a:p>
            <a:pPr lvl="2"/>
            <a:r>
              <a:rPr lang="en-US" sz="2400" dirty="0"/>
              <a:t>Carbon management, Recycling, Design,  Transport Choices, Impaction Nature </a:t>
            </a:r>
          </a:p>
          <a:p>
            <a:pPr lvl="2"/>
            <a:endParaRPr lang="en-US" sz="2400" dirty="0" smtClean="0"/>
          </a:p>
          <a:p>
            <a:pPr marL="914400" lvl="2" indent="0">
              <a:buNone/>
            </a:pPr>
            <a:endParaRPr lang="en-US" sz="2400" dirty="0" smtClean="0"/>
          </a:p>
          <a:p>
            <a:pPr marL="914400" lvl="2" indent="0">
              <a:buNone/>
            </a:pPr>
            <a:endParaRPr lang="en-US" sz="2400" dirty="0"/>
          </a:p>
          <a:p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22268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21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688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82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64537" y="1424777"/>
            <a:ext cx="5280585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3983935" y="1423175"/>
            <a:ext cx="5280585" cy="396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6351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64537" y="1424778"/>
            <a:ext cx="5280585" cy="396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3983935" y="1423175"/>
            <a:ext cx="5280584" cy="396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595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270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11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-264537" y="1424778"/>
            <a:ext cx="5280584" cy="396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400000">
            <a:off x="3983935" y="1423175"/>
            <a:ext cx="5280584" cy="396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520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11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11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Sportsmanship as a Platform for lifelong Development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Economic</a:t>
            </a:r>
          </a:p>
          <a:p>
            <a:pPr lvl="2"/>
            <a:r>
              <a:rPr lang="en-US" sz="2000" dirty="0" smtClean="0"/>
              <a:t>Effective Procurement,  Corporate Social Behavior</a:t>
            </a:r>
          </a:p>
          <a:p>
            <a:r>
              <a:rPr lang="en-US" sz="2400" b="1" dirty="0" smtClean="0"/>
              <a:t>Health</a:t>
            </a:r>
          </a:p>
          <a:p>
            <a:pPr lvl="2"/>
            <a:r>
              <a:rPr lang="en-US" sz="2000" dirty="0" smtClean="0"/>
              <a:t>Good Attitude, Good Rabbit, Good faith and Good Character in life</a:t>
            </a:r>
          </a:p>
          <a:p>
            <a:r>
              <a:rPr lang="en-US" sz="2400" b="1" dirty="0" smtClean="0"/>
              <a:t>Opportunities</a:t>
            </a:r>
          </a:p>
          <a:p>
            <a:pPr lvl="2"/>
            <a:r>
              <a:rPr lang="en-US" sz="2000" dirty="0" smtClean="0"/>
              <a:t>Volunteering, Coaching</a:t>
            </a:r>
          </a:p>
          <a:p>
            <a:r>
              <a:rPr lang="en-US" sz="2400" b="1" dirty="0" smtClean="0"/>
              <a:t>Technology </a:t>
            </a:r>
          </a:p>
          <a:p>
            <a:pPr lvl="2"/>
            <a:r>
              <a:rPr lang="en-US" sz="2000" dirty="0" smtClean="0"/>
              <a:t>Chang Behavior</a:t>
            </a:r>
          </a:p>
          <a:p>
            <a:pPr marL="914400" lvl="2" indent="0">
              <a:buNone/>
            </a:pPr>
            <a:endParaRPr lang="en-US" sz="2000" dirty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320404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115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7904" y="307424"/>
            <a:ext cx="8290560" cy="6217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658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 descr="doc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51794" y="0"/>
            <a:ext cx="48404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62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Sustainable Development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124744"/>
            <a:ext cx="3466728" cy="218884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r>
              <a:rPr 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Social</a:t>
            </a:r>
          </a:p>
          <a:p>
            <a:pPr lvl="2"/>
            <a:r>
              <a:rPr lang="en-US" sz="1400" dirty="0"/>
              <a:t>Personal development</a:t>
            </a:r>
          </a:p>
          <a:p>
            <a:pPr lvl="2"/>
            <a:r>
              <a:rPr lang="en-US" sz="1400" dirty="0"/>
              <a:t>Community development</a:t>
            </a:r>
          </a:p>
          <a:p>
            <a:pPr lvl="2"/>
            <a:r>
              <a:rPr lang="en-US" sz="1400" dirty="0"/>
              <a:t>Health and Well being</a:t>
            </a:r>
          </a:p>
          <a:p>
            <a:pPr lvl="2"/>
            <a:r>
              <a:rPr lang="en-US" sz="1400" dirty="0"/>
              <a:t>Relationship building</a:t>
            </a:r>
          </a:p>
          <a:p>
            <a:pPr lvl="2"/>
            <a:r>
              <a:rPr lang="en-US" sz="1400" dirty="0"/>
              <a:t>Gender equality</a:t>
            </a:r>
          </a:p>
          <a:p>
            <a:pPr lvl="2"/>
            <a:r>
              <a:rPr lang="en-US" sz="1400" dirty="0"/>
              <a:t>Inclusion</a:t>
            </a:r>
          </a:p>
          <a:p>
            <a:pPr lvl="2"/>
            <a:r>
              <a:rPr lang="en-US" sz="1400" dirty="0"/>
              <a:t>Networking</a:t>
            </a:r>
            <a:endParaRPr lang="th-TH" sz="1400" dirty="0"/>
          </a:p>
          <a:p>
            <a:pPr lvl="2"/>
            <a:endParaRPr lang="th-TH" sz="1050" dirty="0"/>
          </a:p>
        </p:txBody>
      </p:sp>
      <p:sp>
        <p:nvSpPr>
          <p:cNvPr id="4" name="Oval 3"/>
          <p:cNvSpPr/>
          <p:nvPr/>
        </p:nvSpPr>
        <p:spPr>
          <a:xfrm>
            <a:off x="4355976" y="1340768"/>
            <a:ext cx="2160240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SPORT</a:t>
            </a:r>
            <a:endParaRPr lang="th-TH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995936" y="3356992"/>
            <a:ext cx="2736304" cy="19442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Font typeface="Arial" pitchFamily="34" charset="0"/>
              <a:buNone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Environmental</a:t>
            </a:r>
          </a:p>
          <a:p>
            <a:r>
              <a:rPr lang="en-US" sz="1400" dirty="0" smtClean="0"/>
              <a:t>Carbon management</a:t>
            </a:r>
          </a:p>
          <a:p>
            <a:r>
              <a:rPr lang="en-US" sz="1400" dirty="0" smtClean="0"/>
              <a:t>Waste and recycling</a:t>
            </a:r>
          </a:p>
          <a:p>
            <a:r>
              <a:rPr lang="en-US" sz="1400" dirty="0" smtClean="0"/>
              <a:t>Design</a:t>
            </a:r>
          </a:p>
          <a:p>
            <a:r>
              <a:rPr lang="en-US" sz="1400" dirty="0" smtClean="0"/>
              <a:t>Transport choices</a:t>
            </a:r>
          </a:p>
          <a:p>
            <a:r>
              <a:rPr lang="en-US" sz="1400" dirty="0" smtClean="0"/>
              <a:t>Impact on nature</a:t>
            </a:r>
            <a:endParaRPr lang="th-TH" sz="1400" dirty="0"/>
          </a:p>
        </p:txBody>
      </p:sp>
      <p:sp>
        <p:nvSpPr>
          <p:cNvPr id="6" name="Oval 5"/>
          <p:cNvSpPr/>
          <p:nvPr/>
        </p:nvSpPr>
        <p:spPr>
          <a:xfrm>
            <a:off x="1691680" y="3429000"/>
            <a:ext cx="2160240" cy="1800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UNIVERSITIES</a:t>
            </a:r>
            <a:endParaRPr lang="th-TH" sz="18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563670" y="5229200"/>
            <a:ext cx="7620000" cy="936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indent="0">
              <a:buFont typeface="Arial" pitchFamily="34" charset="0"/>
              <a:buNone/>
            </a:pP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Economic</a:t>
            </a:r>
          </a:p>
          <a:p>
            <a:r>
              <a:rPr lang="en-US" sz="1400" dirty="0" smtClean="0"/>
              <a:t>Effective procurement</a:t>
            </a:r>
          </a:p>
          <a:p>
            <a:r>
              <a:rPr lang="en-US" sz="1400" dirty="0" smtClean="0"/>
              <a:t>Corporate Social behavior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25298" y="6154378"/>
            <a:ext cx="71583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Social, Environmental and Economic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activity…</a:t>
            </a:r>
            <a:endParaRPr lang="th-TH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4720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 smtClean="0"/>
              <a:t>Leadership</a:t>
            </a:r>
          </a:p>
          <a:p>
            <a:r>
              <a:rPr lang="en-US" sz="2400" b="1" dirty="0" smtClean="0"/>
              <a:t>Ensure sound governance</a:t>
            </a:r>
          </a:p>
          <a:p>
            <a:r>
              <a:rPr lang="en-US" sz="2400" b="1" dirty="0" smtClean="0"/>
              <a:t>Strategies</a:t>
            </a:r>
          </a:p>
          <a:p>
            <a:r>
              <a:rPr lang="en-US" sz="2400" b="1" dirty="0" smtClean="0"/>
              <a:t>Develop best practice training programs and resources</a:t>
            </a:r>
          </a:p>
          <a:p>
            <a:r>
              <a:rPr lang="en-US" sz="2400" b="1" dirty="0" smtClean="0"/>
              <a:t>Develop best practice training and implementation models</a:t>
            </a:r>
          </a:p>
          <a:p>
            <a:r>
              <a:rPr lang="en-US" sz="2400" b="1" dirty="0" smtClean="0"/>
              <a:t>Create structures and path ways to develop workforce</a:t>
            </a:r>
          </a:p>
          <a:p>
            <a:r>
              <a:rPr lang="en-US" sz="2400" b="1" dirty="0" smtClean="0"/>
              <a:t>Provide funding grants for developments</a:t>
            </a:r>
          </a:p>
          <a:p>
            <a:pPr marL="914400" lvl="2" indent="0">
              <a:buNone/>
            </a:pPr>
            <a:endParaRPr lang="en-US" sz="2000" dirty="0"/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0398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556792"/>
            <a:ext cx="3754760" cy="5040560"/>
          </a:xfrm>
        </p:spPr>
        <p:txBody>
          <a:bodyPr>
            <a:normAutofit/>
          </a:bodyPr>
          <a:lstStyle/>
          <a:p>
            <a:r>
              <a:rPr lang="en-US" sz="2400" b="1" dirty="0" smtClean="0"/>
              <a:t>Technology</a:t>
            </a:r>
          </a:p>
          <a:p>
            <a:r>
              <a:rPr lang="en-US" sz="2400" b="1" dirty="0" smtClean="0"/>
              <a:t>Culture</a:t>
            </a:r>
          </a:p>
          <a:p>
            <a:r>
              <a:rPr lang="en-US" sz="2400" b="1" dirty="0" smtClean="0"/>
              <a:t>Market needs</a:t>
            </a:r>
          </a:p>
          <a:p>
            <a:r>
              <a:rPr lang="en-US" sz="2400" b="1" dirty="0" smtClean="0"/>
              <a:t>Cost</a:t>
            </a:r>
          </a:p>
          <a:p>
            <a:r>
              <a:rPr lang="en-US" sz="2400" b="1" dirty="0" smtClean="0"/>
              <a:t>Free markets</a:t>
            </a:r>
          </a:p>
          <a:p>
            <a:r>
              <a:rPr lang="en-US" sz="2400" b="1" dirty="0" smtClean="0"/>
              <a:t>Economic Integration</a:t>
            </a:r>
          </a:p>
          <a:p>
            <a:r>
              <a:rPr lang="en-US" sz="2400" b="1" dirty="0" smtClean="0"/>
              <a:t>Peace</a:t>
            </a:r>
          </a:p>
          <a:p>
            <a:r>
              <a:rPr lang="en-US" sz="2400" b="1" dirty="0" smtClean="0"/>
              <a:t>Management vision</a:t>
            </a:r>
          </a:p>
          <a:p>
            <a:r>
              <a:rPr lang="en-US" sz="2400" b="1" dirty="0" smtClean="0"/>
              <a:t>Strategies integration</a:t>
            </a:r>
          </a:p>
          <a:p>
            <a:r>
              <a:rPr lang="en-US" sz="2400" b="1" dirty="0" smtClean="0"/>
              <a:t>Global vision , Strategy and action</a:t>
            </a:r>
          </a:p>
          <a:p>
            <a:pPr marL="914400" lvl="2" indent="0">
              <a:buNone/>
            </a:pPr>
            <a:endParaRPr lang="en-US" sz="2000" dirty="0"/>
          </a:p>
          <a:p>
            <a:endParaRPr lang="en-US" sz="2400" dirty="0" smtClean="0"/>
          </a:p>
        </p:txBody>
      </p:sp>
      <p:sp>
        <p:nvSpPr>
          <p:cNvPr id="3" name="Content Placeholder 4"/>
          <p:cNvSpPr txBox="1">
            <a:spLocks/>
          </p:cNvSpPr>
          <p:nvPr/>
        </p:nvSpPr>
        <p:spPr>
          <a:xfrm>
            <a:off x="4129608" y="1580728"/>
            <a:ext cx="375476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05840" indent="-22860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80160" indent="-22860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4480" indent="-22860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defTabSz="914400" rtl="0" eaLnBrk="1" latinLnBrk="0" hangingPunct="1">
              <a:spcBef>
                <a:spcPct val="20000"/>
              </a:spcBef>
              <a:buClr>
                <a:schemeClr val="accent2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03120" indent="-182880" algn="l" defTabSz="914400" rtl="0" eaLnBrk="1" latinLnBrk="0" hangingPunct="1">
              <a:spcBef>
                <a:spcPct val="20000"/>
              </a:spcBef>
              <a:buClr>
                <a:schemeClr val="accent3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286000" indent="-182880" algn="l" defTabSz="914400" rtl="0" eaLnBrk="1" latinLnBrk="0" hangingPunct="1">
              <a:spcBef>
                <a:spcPct val="20000"/>
              </a:spcBef>
              <a:buClr>
                <a:schemeClr val="accent4"/>
              </a:buClr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/>
              <a:t>Culture</a:t>
            </a:r>
          </a:p>
          <a:p>
            <a:r>
              <a:rPr lang="en-US" sz="2400" b="1" dirty="0" smtClean="0"/>
              <a:t>Market differences</a:t>
            </a:r>
          </a:p>
          <a:p>
            <a:r>
              <a:rPr lang="en-US" sz="2400" b="1" dirty="0" smtClean="0"/>
              <a:t>Cost</a:t>
            </a:r>
          </a:p>
          <a:p>
            <a:r>
              <a:rPr lang="en-US" sz="2400" b="1" dirty="0" smtClean="0"/>
              <a:t>National controls</a:t>
            </a:r>
          </a:p>
          <a:p>
            <a:r>
              <a:rPr lang="en-US" sz="2400" b="1" dirty="0" smtClean="0"/>
              <a:t>Nationalism</a:t>
            </a:r>
          </a:p>
          <a:p>
            <a:r>
              <a:rPr lang="en-US" sz="2400" b="1" dirty="0" smtClean="0"/>
              <a:t>War</a:t>
            </a:r>
          </a:p>
          <a:p>
            <a:r>
              <a:rPr lang="en-US" sz="2400" b="1" dirty="0" smtClean="0"/>
              <a:t>Management myopia</a:t>
            </a:r>
          </a:p>
          <a:p>
            <a:r>
              <a:rPr lang="en-US" sz="2400" b="1" dirty="0" smtClean="0"/>
              <a:t>Organization history</a:t>
            </a:r>
          </a:p>
          <a:p>
            <a:pPr marL="114300" indent="0">
              <a:buNone/>
            </a:pPr>
            <a:r>
              <a:rPr lang="en-US" sz="2400" b="1" dirty="0" smtClean="0"/>
              <a:t>   Domestic focus</a:t>
            </a:r>
            <a:endParaRPr lang="en-US" sz="2400" dirty="0" smtClean="0"/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791008" y="692696"/>
            <a:ext cx="22275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Driving forces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463416" y="692696"/>
            <a:ext cx="2835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Restraining forces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9673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กลุ่ม 51"/>
          <p:cNvGrpSpPr/>
          <p:nvPr/>
        </p:nvGrpSpPr>
        <p:grpSpPr>
          <a:xfrm>
            <a:off x="1763688" y="476672"/>
            <a:ext cx="4968552" cy="656783"/>
            <a:chOff x="1763688" y="476672"/>
            <a:chExt cx="4968552" cy="656783"/>
          </a:xfrm>
        </p:grpSpPr>
        <p:sp>
          <p:nvSpPr>
            <p:cNvPr id="2" name="สี่เหลี่ยมผืนผ้า 1"/>
            <p:cNvSpPr/>
            <p:nvPr/>
          </p:nvSpPr>
          <p:spPr>
            <a:xfrm>
              <a:off x="1763688" y="476672"/>
              <a:ext cx="4968552" cy="65678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979712" y="548680"/>
              <a:ext cx="44644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Development  Principle</a:t>
              </a:r>
              <a:endParaRPr lang="th-TH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6" name="กลุ่ม 55"/>
          <p:cNvGrpSpPr/>
          <p:nvPr/>
        </p:nvGrpSpPr>
        <p:grpSpPr>
          <a:xfrm>
            <a:off x="395536" y="1988840"/>
            <a:ext cx="7992888" cy="4104456"/>
            <a:chOff x="395536" y="1988840"/>
            <a:chExt cx="7992888" cy="4104456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395536" y="1988840"/>
              <a:ext cx="2484276" cy="51276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5536" y="2031231"/>
              <a:ext cx="2484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Governance</a:t>
              </a:r>
              <a:endParaRPr lang="th-TH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สี่เหลี่ยมผืนผ้า 8"/>
            <p:cNvSpPr/>
            <p:nvPr/>
          </p:nvSpPr>
          <p:spPr>
            <a:xfrm>
              <a:off x="395536" y="2772217"/>
              <a:ext cx="2484276" cy="51276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95536" y="2814608"/>
              <a:ext cx="2484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Management</a:t>
              </a:r>
              <a:endParaRPr lang="th-TH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สี่เหลี่ยมผืนผ้า 10"/>
            <p:cNvSpPr/>
            <p:nvPr/>
          </p:nvSpPr>
          <p:spPr>
            <a:xfrm>
              <a:off x="395536" y="3564305"/>
              <a:ext cx="2484276" cy="51276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95536" y="3606696"/>
              <a:ext cx="2484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Ministry</a:t>
              </a:r>
              <a:endParaRPr lang="th-TH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สี่เหลี่ยมผืนผ้า 12"/>
            <p:cNvSpPr/>
            <p:nvPr/>
          </p:nvSpPr>
          <p:spPr>
            <a:xfrm>
              <a:off x="3527884" y="2772217"/>
              <a:ext cx="1836204" cy="51276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527884" y="2814608"/>
              <a:ext cx="1836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University</a:t>
              </a:r>
              <a:endParaRPr lang="th-TH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สี่เหลี่ยมผืนผ้า 14"/>
            <p:cNvSpPr/>
            <p:nvPr/>
          </p:nvSpPr>
          <p:spPr>
            <a:xfrm>
              <a:off x="3527884" y="3861048"/>
              <a:ext cx="1836204" cy="51276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27884" y="3903439"/>
              <a:ext cx="1836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more</a:t>
              </a:r>
              <a:endParaRPr lang="th-TH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สี่เหลี่ยมผืนผ้า 16"/>
            <p:cNvSpPr/>
            <p:nvPr/>
          </p:nvSpPr>
          <p:spPr>
            <a:xfrm>
              <a:off x="3527884" y="4797152"/>
              <a:ext cx="1836204" cy="51276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527884" y="4839543"/>
              <a:ext cx="18362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better</a:t>
              </a:r>
              <a:endParaRPr lang="th-TH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012160" y="2772217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Coaches</a:t>
              </a:r>
              <a:endPara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012160" y="3327375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Players</a:t>
              </a:r>
              <a:endPara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012160" y="3903439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Events</a:t>
              </a:r>
              <a:endPara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012160" y="4479503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Technical officials</a:t>
              </a:r>
              <a:endPara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012160" y="5055567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Administrators</a:t>
              </a:r>
              <a:endPara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012160" y="5631631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Event managers</a:t>
              </a:r>
              <a:endParaRPr lang="th-TH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8" name="ตัวเชื่อมต่อตรง 27"/>
            <p:cNvCxnSpPr>
              <a:stCxn id="9" idx="3"/>
            </p:cNvCxnSpPr>
            <p:nvPr/>
          </p:nvCxnSpPr>
          <p:spPr>
            <a:xfrm flipV="1">
              <a:off x="2879812" y="3028600"/>
              <a:ext cx="648072" cy="1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ตัวเชื่อมต่อตรง 29"/>
            <p:cNvCxnSpPr/>
            <p:nvPr/>
          </p:nvCxnSpPr>
          <p:spPr>
            <a:xfrm flipV="1">
              <a:off x="2879812" y="3861046"/>
              <a:ext cx="324036" cy="2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ตัวเชื่อมต่อตรง 31"/>
            <p:cNvCxnSpPr/>
            <p:nvPr/>
          </p:nvCxnSpPr>
          <p:spPr>
            <a:xfrm flipV="1">
              <a:off x="2879812" y="2276870"/>
              <a:ext cx="324036" cy="2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ตัวเชื่อมต่อตรง 32"/>
            <p:cNvCxnSpPr/>
            <p:nvPr/>
          </p:nvCxnSpPr>
          <p:spPr>
            <a:xfrm flipV="1">
              <a:off x="3203848" y="2262066"/>
              <a:ext cx="0" cy="1609200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ตัวเชื่อมต่อตรง 43"/>
            <p:cNvCxnSpPr/>
            <p:nvPr/>
          </p:nvCxnSpPr>
          <p:spPr>
            <a:xfrm flipV="1">
              <a:off x="5364088" y="3024000"/>
              <a:ext cx="648072" cy="1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ตัวเชื่อมต่อตรง 44"/>
            <p:cNvCxnSpPr/>
            <p:nvPr/>
          </p:nvCxnSpPr>
          <p:spPr>
            <a:xfrm flipV="1">
              <a:off x="5364088" y="4104000"/>
              <a:ext cx="648072" cy="1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ตัวเชื่อมต่อตรง 45"/>
            <p:cNvCxnSpPr/>
            <p:nvPr/>
          </p:nvCxnSpPr>
          <p:spPr>
            <a:xfrm flipV="1">
              <a:off x="5364088" y="5040001"/>
              <a:ext cx="360040" cy="1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ตัวเชื่อมต่อตรง 47"/>
            <p:cNvCxnSpPr/>
            <p:nvPr/>
          </p:nvCxnSpPr>
          <p:spPr>
            <a:xfrm flipV="1">
              <a:off x="5724128" y="3028601"/>
              <a:ext cx="0" cy="2808000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ตัวเชื่อมต่อตรง 50"/>
            <p:cNvCxnSpPr/>
            <p:nvPr/>
          </p:nvCxnSpPr>
          <p:spPr>
            <a:xfrm flipV="1">
              <a:off x="5724128" y="3528000"/>
              <a:ext cx="288032" cy="1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ตัวเชื่อมต่อตรง 52"/>
            <p:cNvCxnSpPr/>
            <p:nvPr/>
          </p:nvCxnSpPr>
          <p:spPr>
            <a:xfrm flipV="1">
              <a:off x="5724128" y="4680000"/>
              <a:ext cx="288032" cy="1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ตัวเชื่อมต่อตรง 53"/>
            <p:cNvCxnSpPr/>
            <p:nvPr/>
          </p:nvCxnSpPr>
          <p:spPr>
            <a:xfrm flipV="1">
              <a:off x="5724128" y="5256000"/>
              <a:ext cx="288032" cy="1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ตัวเชื่อมต่อตรง 54"/>
            <p:cNvCxnSpPr/>
            <p:nvPr/>
          </p:nvCxnSpPr>
          <p:spPr>
            <a:xfrm flipV="1">
              <a:off x="5724128" y="5832000"/>
              <a:ext cx="288032" cy="1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37793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95536" y="476672"/>
            <a:ext cx="3618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Approach to Development </a:t>
            </a:r>
            <a:endParaRPr lang="th-TH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6" name="กลุ่ม 25"/>
          <p:cNvGrpSpPr/>
          <p:nvPr/>
        </p:nvGrpSpPr>
        <p:grpSpPr>
          <a:xfrm>
            <a:off x="395536" y="1188042"/>
            <a:ext cx="7236992" cy="5600366"/>
            <a:chOff x="395536" y="1188042"/>
            <a:chExt cx="7236992" cy="5600366"/>
          </a:xfrm>
        </p:grpSpPr>
        <p:sp>
          <p:nvSpPr>
            <p:cNvPr id="7" name="สี่เหลี่ยมผืนผ้า 6"/>
            <p:cNvSpPr/>
            <p:nvPr/>
          </p:nvSpPr>
          <p:spPr>
            <a:xfrm>
              <a:off x="395536" y="1188042"/>
              <a:ext cx="2484276" cy="8397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5536" y="1196752"/>
              <a:ext cx="24842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Development</a:t>
              </a:r>
            </a:p>
            <a:p>
              <a:pPr algn="ctr"/>
              <a:r>
                <a:rPr lang="en-US" sz="2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Activities</a:t>
              </a:r>
              <a:endParaRPr lang="th-TH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สี่เหลี่ยมผืนผ้า 8"/>
            <p:cNvSpPr/>
            <p:nvPr/>
          </p:nvSpPr>
          <p:spPr>
            <a:xfrm>
              <a:off x="395536" y="2204864"/>
              <a:ext cx="2484276" cy="4739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95536" y="2217110"/>
              <a:ext cx="2484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Based on Needs</a:t>
              </a:r>
              <a:endParaRPr lang="th-TH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56264" y="1381417"/>
              <a:ext cx="237626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Support students</a:t>
              </a:r>
            </a:p>
            <a:p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 sporting activities</a:t>
              </a:r>
            </a:p>
            <a:p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Voice of students</a:t>
              </a:r>
              <a:endParaRPr lang="th-TH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8" name="ตัวเชื่อมต่อตรง 27"/>
            <p:cNvCxnSpPr/>
            <p:nvPr/>
          </p:nvCxnSpPr>
          <p:spPr>
            <a:xfrm flipV="1">
              <a:off x="2880000" y="1607896"/>
              <a:ext cx="2376264" cy="1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ตัวเชื่อมต่อตรง 43"/>
            <p:cNvCxnSpPr/>
            <p:nvPr/>
          </p:nvCxnSpPr>
          <p:spPr>
            <a:xfrm flipV="1">
              <a:off x="2880000" y="3083628"/>
              <a:ext cx="2376264" cy="2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สี่เหลี่ยมผืนผ้า 33"/>
            <p:cNvSpPr/>
            <p:nvPr/>
          </p:nvSpPr>
          <p:spPr>
            <a:xfrm>
              <a:off x="395536" y="2852936"/>
              <a:ext cx="2484276" cy="4739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95536" y="2865182"/>
              <a:ext cx="2484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Planned</a:t>
              </a:r>
              <a:endParaRPr lang="th-TH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สี่เหลี่ยมผืนผ้า 35"/>
            <p:cNvSpPr/>
            <p:nvPr/>
          </p:nvSpPr>
          <p:spPr>
            <a:xfrm>
              <a:off x="395536" y="3501008"/>
              <a:ext cx="2484276" cy="4739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95536" y="3513254"/>
              <a:ext cx="2484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Outcomes</a:t>
              </a:r>
              <a:endParaRPr lang="th-TH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8" name="สี่เหลี่ยมผืนผ้า 37"/>
            <p:cNvSpPr/>
            <p:nvPr/>
          </p:nvSpPr>
          <p:spPr>
            <a:xfrm>
              <a:off x="395536" y="4149080"/>
              <a:ext cx="2484276" cy="4739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95536" y="4161326"/>
              <a:ext cx="2484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Structured</a:t>
              </a:r>
              <a:endParaRPr lang="th-TH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0" name="สี่เหลี่ยมผืนผ้า 39"/>
            <p:cNvSpPr/>
            <p:nvPr/>
          </p:nvSpPr>
          <p:spPr>
            <a:xfrm>
              <a:off x="395536" y="4797152"/>
              <a:ext cx="2484276" cy="4739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95536" y="4809398"/>
              <a:ext cx="24842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Sustainable</a:t>
              </a:r>
              <a:endParaRPr lang="th-TH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2" name="สี่เหลี่ยมผืนผ้า 41"/>
            <p:cNvSpPr/>
            <p:nvPr/>
          </p:nvSpPr>
          <p:spPr>
            <a:xfrm>
              <a:off x="395536" y="5445224"/>
              <a:ext cx="2484276" cy="473911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95536" y="5457470"/>
              <a:ext cx="2520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Part of a long term</a:t>
              </a:r>
              <a:endParaRPr lang="th-TH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47" name="ตัวเชื่อมต่อตรง 46"/>
            <p:cNvCxnSpPr/>
            <p:nvPr/>
          </p:nvCxnSpPr>
          <p:spPr>
            <a:xfrm flipV="1">
              <a:off x="2879812" y="3744084"/>
              <a:ext cx="2376264" cy="2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ตัวเชื่อมต่อตรง 48"/>
            <p:cNvCxnSpPr/>
            <p:nvPr/>
          </p:nvCxnSpPr>
          <p:spPr>
            <a:xfrm flipV="1">
              <a:off x="2879812" y="5688252"/>
              <a:ext cx="2376264" cy="2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ตัวเชื่อมต่อตรง 49"/>
            <p:cNvCxnSpPr/>
            <p:nvPr/>
          </p:nvCxnSpPr>
          <p:spPr>
            <a:xfrm>
              <a:off x="5112060" y="2178000"/>
              <a:ext cx="144016" cy="0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5256264" y="2872368"/>
              <a:ext cx="23762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Plan a wide variety</a:t>
              </a:r>
            </a:p>
            <a:p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of events</a:t>
              </a:r>
              <a:endParaRPr lang="th-TH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256076" y="3513254"/>
              <a:ext cx="237626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Work with external</a:t>
              </a:r>
            </a:p>
            <a:p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partners</a:t>
              </a:r>
            </a:p>
            <a:p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Experience with</a:t>
              </a:r>
            </a:p>
            <a:p>
              <a:r>
                <a:rPr lang="en-US" sz="2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</a:t>
              </a:r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porting events</a:t>
              </a:r>
              <a:endParaRPr lang="th-TH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57" name="ตัวเชื่อมต่อตรง 56"/>
            <p:cNvCxnSpPr/>
            <p:nvPr/>
          </p:nvCxnSpPr>
          <p:spPr>
            <a:xfrm>
              <a:off x="5111872" y="4320000"/>
              <a:ext cx="144016" cy="0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5255888" y="5157192"/>
              <a:ext cx="2376264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Environmental</a:t>
              </a:r>
            </a:p>
            <a:p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Social</a:t>
              </a:r>
            </a:p>
            <a:p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Economic</a:t>
              </a:r>
            </a:p>
            <a:p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Skills</a:t>
              </a:r>
            </a:p>
            <a:p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Knowledge</a:t>
              </a:r>
              <a:endParaRPr lang="th-TH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59" name="ตัวเชื่อมต่อตรง 58"/>
            <p:cNvCxnSpPr/>
            <p:nvPr/>
          </p:nvCxnSpPr>
          <p:spPr>
            <a:xfrm>
              <a:off x="5111684" y="5976000"/>
              <a:ext cx="144016" cy="0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ตัวเชื่อมต่อตรง 59"/>
            <p:cNvCxnSpPr/>
            <p:nvPr/>
          </p:nvCxnSpPr>
          <p:spPr>
            <a:xfrm>
              <a:off x="5112000" y="5373216"/>
              <a:ext cx="144016" cy="0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ตัวเชื่อมต่อตรง 60"/>
            <p:cNvCxnSpPr/>
            <p:nvPr/>
          </p:nvCxnSpPr>
          <p:spPr>
            <a:xfrm>
              <a:off x="5112000" y="6264000"/>
              <a:ext cx="144016" cy="0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ตัวเชื่อมต่อตรง 61"/>
            <p:cNvCxnSpPr/>
            <p:nvPr/>
          </p:nvCxnSpPr>
          <p:spPr>
            <a:xfrm>
              <a:off x="5112000" y="6552000"/>
              <a:ext cx="144016" cy="0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87432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696</TotalTime>
  <Words>432</Words>
  <Application>Microsoft Office PowerPoint</Application>
  <PresentationFormat>นำเสนอทางหน้าจอ (4:3)</PresentationFormat>
  <Paragraphs>231</Paragraphs>
  <Slides>42</Slides>
  <Notes>28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2</vt:i4>
      </vt:variant>
      <vt:variant>
        <vt:lpstr>ชื่อเรื่องภาพนิ่ง</vt:lpstr>
      </vt:variant>
      <vt:variant>
        <vt:i4>42</vt:i4>
      </vt:variant>
    </vt:vector>
  </HeadingPairs>
  <TitlesOfParts>
    <vt:vector size="44" baseType="lpstr">
      <vt:lpstr>Adjacency</vt:lpstr>
      <vt:lpstr>ชุดรูปแบบของ Office</vt:lpstr>
      <vt:lpstr>งานนำเสนอ PowerPoint</vt:lpstr>
      <vt:lpstr>งานนำเสนอ PowerPoint</vt:lpstr>
      <vt:lpstr>Sportsmanship as a Platform for lifelong Development</vt:lpstr>
      <vt:lpstr>Sportsmanship as a Platform for lifelong Development</vt:lpstr>
      <vt:lpstr>Sustainable Development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วิทวัส ศรีโนนยางค์</dc:creator>
  <cp:lastModifiedBy>จักรพงศ์ รินทะวงศ์</cp:lastModifiedBy>
  <cp:revision>56</cp:revision>
  <cp:lastPrinted>2012-05-25T09:04:50Z</cp:lastPrinted>
  <dcterms:created xsi:type="dcterms:W3CDTF">2012-05-24T06:32:15Z</dcterms:created>
  <dcterms:modified xsi:type="dcterms:W3CDTF">2012-07-16T09:14:06Z</dcterms:modified>
</cp:coreProperties>
</file>