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9"/>
  </p:notesMasterIdLst>
  <p:handoutMasterIdLst>
    <p:handoutMasterId r:id="rId70"/>
  </p:handoutMasterIdLst>
  <p:sldIdLst>
    <p:sldId id="256" r:id="rId2"/>
    <p:sldId id="298" r:id="rId3"/>
    <p:sldId id="281" r:id="rId4"/>
    <p:sldId id="282" r:id="rId5"/>
    <p:sldId id="289" r:id="rId6"/>
    <p:sldId id="283" r:id="rId7"/>
    <p:sldId id="290" r:id="rId8"/>
    <p:sldId id="284" r:id="rId9"/>
    <p:sldId id="285" r:id="rId10"/>
    <p:sldId id="286" r:id="rId11"/>
    <p:sldId id="272" r:id="rId12"/>
    <p:sldId id="287" r:id="rId13"/>
    <p:sldId id="294" r:id="rId14"/>
    <p:sldId id="273" r:id="rId15"/>
    <p:sldId id="293" r:id="rId16"/>
    <p:sldId id="276" r:id="rId17"/>
    <p:sldId id="295" r:id="rId18"/>
    <p:sldId id="296" r:id="rId19"/>
    <p:sldId id="297" r:id="rId20"/>
    <p:sldId id="257" r:id="rId21"/>
    <p:sldId id="258" r:id="rId22"/>
    <p:sldId id="259" r:id="rId23"/>
    <p:sldId id="260" r:id="rId24"/>
    <p:sldId id="261" r:id="rId25"/>
    <p:sldId id="262" r:id="rId26"/>
    <p:sldId id="265" r:id="rId27"/>
    <p:sldId id="266" r:id="rId28"/>
    <p:sldId id="323" r:id="rId29"/>
    <p:sldId id="263" r:id="rId30"/>
    <p:sldId id="322" r:id="rId31"/>
    <p:sldId id="288" r:id="rId32"/>
    <p:sldId id="269" r:id="rId33"/>
    <p:sldId id="270" r:id="rId34"/>
    <p:sldId id="271" r:id="rId35"/>
    <p:sldId id="275" r:id="rId36"/>
    <p:sldId id="292" r:id="rId37"/>
    <p:sldId id="291" r:id="rId38"/>
    <p:sldId id="324" r:id="rId39"/>
    <p:sldId id="268" r:id="rId40"/>
    <p:sldId id="267" r:id="rId41"/>
    <p:sldId id="325" r:id="rId42"/>
    <p:sldId id="274" r:id="rId43"/>
    <p:sldId id="305" r:id="rId44"/>
    <p:sldId id="306" r:id="rId45"/>
    <p:sldId id="307" r:id="rId46"/>
    <p:sldId id="308" r:id="rId47"/>
    <p:sldId id="309" r:id="rId48"/>
    <p:sldId id="310" r:id="rId49"/>
    <p:sldId id="312" r:id="rId50"/>
    <p:sldId id="313" r:id="rId51"/>
    <p:sldId id="314" r:id="rId52"/>
    <p:sldId id="280" r:id="rId53"/>
    <p:sldId id="299" r:id="rId54"/>
    <p:sldId id="326" r:id="rId55"/>
    <p:sldId id="300" r:id="rId56"/>
    <p:sldId id="315" r:id="rId57"/>
    <p:sldId id="316" r:id="rId58"/>
    <p:sldId id="304" r:id="rId59"/>
    <p:sldId id="303" r:id="rId60"/>
    <p:sldId id="302" r:id="rId61"/>
    <p:sldId id="301" r:id="rId62"/>
    <p:sldId id="317" r:id="rId63"/>
    <p:sldId id="318" r:id="rId64"/>
    <p:sldId id="319" r:id="rId65"/>
    <p:sldId id="321" r:id="rId66"/>
    <p:sldId id="320" r:id="rId67"/>
    <p:sldId id="327" r:id="rId68"/>
  </p:sldIdLst>
  <p:sldSz cx="9144000" cy="6858000" type="screen4x3"/>
  <p:notesSz cx="7010400" cy="92964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22495" autoAdjust="0"/>
    <p:restoredTop sz="94660"/>
  </p:normalViewPr>
  <p:slideViewPr>
    <p:cSldViewPr>
      <p:cViewPr>
        <p:scale>
          <a:sx n="75" d="100"/>
          <a:sy n="75" d="100"/>
        </p:scale>
        <p:origin x="-8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0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488FE5-11FE-49B9-9C0D-23D7FE63D97B}" type="doc">
      <dgm:prSet loTypeId="urn:microsoft.com/office/officeart/2005/8/layout/hierarchy1" loCatId="hierarchy" qsTypeId="urn:microsoft.com/office/officeart/2005/8/quickstyle/simple1#6" qsCatId="simple" csTypeId="urn:microsoft.com/office/officeart/2005/8/colors/accent1_2#1" csCatId="accent1" phldr="1"/>
      <dgm:spPr/>
      <dgm:t>
        <a:bodyPr/>
        <a:lstStyle/>
        <a:p>
          <a:endParaRPr lang="th-TH"/>
        </a:p>
      </dgm:t>
    </dgm:pt>
    <dgm:pt modelId="{0AD850F5-1DF6-4840-9842-B7FE30A8D7A1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แผน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139AD4FE-09B8-47B6-B5BA-8E4802499BEB}" type="parTrans" cxnId="{50ADD799-0273-4930-A3E7-662ADD7BB632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978E2406-FD13-46D5-9E85-66080377297B}" type="sibTrans" cxnId="{50ADD799-0273-4930-A3E7-662ADD7BB632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4D652AFF-D4CA-4004-A7E5-CFF808EFBFCA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แผนงาน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734B6294-797D-4AEB-B8C3-835BABA37E7E}" type="parTrans" cxnId="{FA0358AF-C042-4EC8-8509-C11C78F9461C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306D36F3-47A4-4853-A6F2-8F773F205181}" type="sibTrans" cxnId="{FA0358AF-C042-4EC8-8509-C11C78F9461C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78771FA0-94AE-4BB9-95B1-61B712CD7042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แผนงาน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835FFB87-05A5-453A-AC50-E71DEEDAE1BE}" type="parTrans" cxnId="{2CD505DC-9302-475D-A33A-52ABDF46B9AD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15826A5E-0F7D-4A1C-B33B-239740393215}" type="sibTrans" cxnId="{2CD505DC-9302-475D-A33A-52ABDF46B9AD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52EF7323-0F8C-4FB8-B9B3-4D066390015B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โครงการ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454AE13A-C7B6-4DEA-8915-3BBFEB86C56E}" type="parTrans" cxnId="{86AFEC99-7853-4787-8030-A3D6ACF8F726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937A7B6F-6CA0-4856-8DE5-3D187CA06A0E}" type="sibTrans" cxnId="{86AFEC99-7853-4787-8030-A3D6ACF8F726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3476D5F8-E982-41E2-AA68-41F39C8E002F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โครงการ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34DA22AE-F885-4F68-8387-3E02D2C3884D}" type="parTrans" cxnId="{472F4026-BE3E-474D-8888-F3B5B24D1E7B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9B9C8C9F-424B-432D-BBD5-B99D2C6F5EE3}" type="sibTrans" cxnId="{472F4026-BE3E-474D-8888-F3B5B24D1E7B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ADC484F7-02B9-4C7C-BB57-CC50A8B341CF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กิจกรรม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01888B9B-6ECA-4163-94A6-281980B8BFE7}" type="parTrans" cxnId="{7326E42D-A7B2-4391-B359-D52B6ACA1D10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A02B3C0A-BA9C-43E9-8244-3CBC3693FCAD}" type="sibTrans" cxnId="{7326E42D-A7B2-4391-B359-D52B6ACA1D10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5FC5CD15-C43C-4B93-8E1D-0D52908F4A74}">
      <dgm:prSet phldrT="[Text]" custT="1"/>
      <dgm:spPr/>
      <dgm:t>
        <a:bodyPr/>
        <a:lstStyle/>
        <a:p>
          <a:r>
            <a:rPr lang="th-TH" sz="2400" b="1" dirty="0" smtClean="0">
              <a:latin typeface="TH SarabunPSK" pitchFamily="34" charset="-34"/>
              <a:cs typeface="TH SarabunPSK" pitchFamily="34" charset="-34"/>
            </a:rPr>
            <a:t>กิจกรรม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7AE61882-F60F-4EDF-A064-7DB6622F0A60}" type="parTrans" cxnId="{FD81E2A2-4E63-47D1-BBED-42770688002F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BE55CCED-8B1F-4CCB-BBF7-691C97198012}" type="sibTrans" cxnId="{FD81E2A2-4E63-47D1-BBED-42770688002F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783C306A-C968-4066-A7DA-E7D328CF7427}">
      <dgm:prSet phldrT="[Text]" custT="1"/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…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A2CC31E7-954C-4CA5-8C2C-541C75F43493}" type="parTrans" cxnId="{0D851EA0-43EA-4585-A188-26366FED2991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A63CE342-06FD-47EC-8C07-F85868BE637F}" type="sibTrans" cxnId="{0D851EA0-43EA-4585-A188-26366FED2991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7D121EF6-F27E-4C28-9415-EAF68ED8BAF3}">
      <dgm:prSet phldrT="[Text]" custT="1"/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…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AC1766E9-2CB3-49F2-90ED-F7F313F1BCC4}" type="parTrans" cxnId="{0DACBAC7-99F0-4680-A19A-F7E881569ACD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9AE228CD-8672-46A9-A9E8-6583D2447982}" type="sibTrans" cxnId="{0DACBAC7-99F0-4680-A19A-F7E881569ACD}">
      <dgm:prSet/>
      <dgm:spPr/>
      <dgm:t>
        <a:bodyPr/>
        <a:lstStyle/>
        <a:p>
          <a:endParaRPr lang="th-TH" sz="2400" b="1">
            <a:latin typeface="TH SarabunPSK" pitchFamily="34" charset="-34"/>
            <a:cs typeface="TH SarabunPSK" pitchFamily="34" charset="-34"/>
          </a:endParaRPr>
        </a:p>
      </dgm:t>
    </dgm:pt>
    <dgm:pt modelId="{04168178-3B71-44F1-9EE8-56205B9B7F79}">
      <dgm:prSet phldrT="[Text]" custT="1"/>
      <dgm:spPr/>
      <dgm:t>
        <a:bodyPr/>
        <a:lstStyle/>
        <a:p>
          <a:r>
            <a:rPr lang="en-US" sz="2400" b="1" dirty="0" smtClean="0">
              <a:latin typeface="TH SarabunPSK" pitchFamily="34" charset="-34"/>
              <a:cs typeface="TH SarabunPSK" pitchFamily="34" charset="-34"/>
            </a:rPr>
            <a:t>…</a:t>
          </a:r>
          <a:endParaRPr lang="th-TH" sz="2400" b="1" dirty="0">
            <a:latin typeface="TH SarabunPSK" pitchFamily="34" charset="-34"/>
            <a:cs typeface="TH SarabunPSK" pitchFamily="34" charset="-34"/>
          </a:endParaRPr>
        </a:p>
      </dgm:t>
    </dgm:pt>
    <dgm:pt modelId="{1B1EE8C8-0E1B-41A5-BD7B-29E61AD3FB78}" type="sibTrans" cxnId="{1AA81D01-7403-4310-90B3-EA8539C9E1D0}">
      <dgm:prSet/>
      <dgm:spPr/>
      <dgm:t>
        <a:bodyPr/>
        <a:lstStyle/>
        <a:p>
          <a:endParaRPr lang="th-TH" sz="2400" b="1"/>
        </a:p>
      </dgm:t>
    </dgm:pt>
    <dgm:pt modelId="{27000E7A-AA56-410B-A14A-47F47845A252}" type="parTrans" cxnId="{1AA81D01-7403-4310-90B3-EA8539C9E1D0}">
      <dgm:prSet/>
      <dgm:spPr/>
      <dgm:t>
        <a:bodyPr/>
        <a:lstStyle/>
        <a:p>
          <a:endParaRPr lang="th-TH" sz="2400" b="1"/>
        </a:p>
      </dgm:t>
    </dgm:pt>
    <dgm:pt modelId="{789C942D-FA39-409F-8051-0B6F174D3883}" type="pres">
      <dgm:prSet presAssocID="{60488FE5-11FE-49B9-9C0D-23D7FE63D97B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F33B76F4-C9F5-4411-B69F-B57026288619}" type="pres">
      <dgm:prSet presAssocID="{0AD850F5-1DF6-4840-9842-B7FE30A8D7A1}" presName="hierRoot1" presStyleCnt="0"/>
      <dgm:spPr/>
    </dgm:pt>
    <dgm:pt modelId="{6F8E2EF5-F259-421B-A660-C9679E199BA1}" type="pres">
      <dgm:prSet presAssocID="{0AD850F5-1DF6-4840-9842-B7FE30A8D7A1}" presName="composite" presStyleCnt="0"/>
      <dgm:spPr/>
    </dgm:pt>
    <dgm:pt modelId="{16CEAF7D-8D49-4A60-B0BC-0F1489E61D8C}" type="pres">
      <dgm:prSet presAssocID="{0AD850F5-1DF6-4840-9842-B7FE30A8D7A1}" presName="background" presStyleLbl="node0" presStyleIdx="0" presStyleCnt="1"/>
      <dgm:spPr/>
    </dgm:pt>
    <dgm:pt modelId="{D250D9F6-4F25-485C-BC21-78F176D62E15}" type="pres">
      <dgm:prSet presAssocID="{0AD850F5-1DF6-4840-9842-B7FE30A8D7A1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1E7F0D6C-3D1C-4B9E-938D-A6CE98F522EF}" type="pres">
      <dgm:prSet presAssocID="{0AD850F5-1DF6-4840-9842-B7FE30A8D7A1}" presName="hierChild2" presStyleCnt="0"/>
      <dgm:spPr/>
    </dgm:pt>
    <dgm:pt modelId="{409B9576-BCAF-4375-8EE4-FDC452E3065A}" type="pres">
      <dgm:prSet presAssocID="{734B6294-797D-4AEB-B8C3-835BABA37E7E}" presName="Name10" presStyleLbl="parChTrans1D2" presStyleIdx="0" presStyleCnt="3"/>
      <dgm:spPr/>
      <dgm:t>
        <a:bodyPr/>
        <a:lstStyle/>
        <a:p>
          <a:endParaRPr lang="th-TH"/>
        </a:p>
      </dgm:t>
    </dgm:pt>
    <dgm:pt modelId="{3896E2F3-05B4-446B-80BD-933681852E1E}" type="pres">
      <dgm:prSet presAssocID="{4D652AFF-D4CA-4004-A7E5-CFF808EFBFCA}" presName="hierRoot2" presStyleCnt="0"/>
      <dgm:spPr/>
    </dgm:pt>
    <dgm:pt modelId="{139FE8A4-A781-422C-BB14-1CD47140EE60}" type="pres">
      <dgm:prSet presAssocID="{4D652AFF-D4CA-4004-A7E5-CFF808EFBFCA}" presName="composite2" presStyleCnt="0"/>
      <dgm:spPr/>
    </dgm:pt>
    <dgm:pt modelId="{A5E3FF7E-BD07-4BD6-A0A0-D28DDFD1338E}" type="pres">
      <dgm:prSet presAssocID="{4D652AFF-D4CA-4004-A7E5-CFF808EFBFCA}" presName="background2" presStyleLbl="node2" presStyleIdx="0" presStyleCnt="3"/>
      <dgm:spPr/>
    </dgm:pt>
    <dgm:pt modelId="{FFE9DAEC-5A81-4092-82E8-17776C663BB0}" type="pres">
      <dgm:prSet presAssocID="{4D652AFF-D4CA-4004-A7E5-CFF808EFBFCA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F142DE5-4F79-426B-918B-903084AAFDEB}" type="pres">
      <dgm:prSet presAssocID="{4D652AFF-D4CA-4004-A7E5-CFF808EFBFCA}" presName="hierChild3" presStyleCnt="0"/>
      <dgm:spPr/>
    </dgm:pt>
    <dgm:pt modelId="{804D2103-B6F4-443C-8AAD-36B882487B0F}" type="pres">
      <dgm:prSet presAssocID="{34DA22AE-F885-4F68-8387-3E02D2C3884D}" presName="Name17" presStyleLbl="parChTrans1D3" presStyleIdx="0" presStyleCnt="3"/>
      <dgm:spPr/>
      <dgm:t>
        <a:bodyPr/>
        <a:lstStyle/>
        <a:p>
          <a:endParaRPr lang="th-TH"/>
        </a:p>
      </dgm:t>
    </dgm:pt>
    <dgm:pt modelId="{8EA1FA1E-48A6-4F09-A599-B599B651F127}" type="pres">
      <dgm:prSet presAssocID="{3476D5F8-E982-41E2-AA68-41F39C8E002F}" presName="hierRoot3" presStyleCnt="0"/>
      <dgm:spPr/>
    </dgm:pt>
    <dgm:pt modelId="{9908070C-A44E-476B-BCAD-86C7C67ECD6B}" type="pres">
      <dgm:prSet presAssocID="{3476D5F8-E982-41E2-AA68-41F39C8E002F}" presName="composite3" presStyleCnt="0"/>
      <dgm:spPr/>
    </dgm:pt>
    <dgm:pt modelId="{8EF19774-0DCE-4BA7-B8D7-08EFDE6755C5}" type="pres">
      <dgm:prSet presAssocID="{3476D5F8-E982-41E2-AA68-41F39C8E002F}" presName="background3" presStyleLbl="node3" presStyleIdx="0" presStyleCnt="3"/>
      <dgm:spPr/>
    </dgm:pt>
    <dgm:pt modelId="{19CC51CB-F205-4214-9637-B46FEBB3F632}" type="pres">
      <dgm:prSet presAssocID="{3476D5F8-E982-41E2-AA68-41F39C8E002F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5E3269DE-0CB3-440C-95FF-AF3A5A4E271C}" type="pres">
      <dgm:prSet presAssocID="{3476D5F8-E982-41E2-AA68-41F39C8E002F}" presName="hierChild4" presStyleCnt="0"/>
      <dgm:spPr/>
    </dgm:pt>
    <dgm:pt modelId="{B1F4C2B3-EABF-4BA9-A1AF-87CBDAC371C3}" type="pres">
      <dgm:prSet presAssocID="{01888B9B-6ECA-4163-94A6-281980B8BFE7}" presName="Name23" presStyleLbl="parChTrans1D4" presStyleIdx="0" presStyleCnt="3"/>
      <dgm:spPr/>
      <dgm:t>
        <a:bodyPr/>
        <a:lstStyle/>
        <a:p>
          <a:endParaRPr lang="th-TH"/>
        </a:p>
      </dgm:t>
    </dgm:pt>
    <dgm:pt modelId="{68928FFD-F921-4845-8BE5-B1D7A03AF198}" type="pres">
      <dgm:prSet presAssocID="{ADC484F7-02B9-4C7C-BB57-CC50A8B341CF}" presName="hierRoot4" presStyleCnt="0"/>
      <dgm:spPr/>
    </dgm:pt>
    <dgm:pt modelId="{19A917A7-2E9B-416B-AABF-D68BAD7C7432}" type="pres">
      <dgm:prSet presAssocID="{ADC484F7-02B9-4C7C-BB57-CC50A8B341CF}" presName="composite4" presStyleCnt="0"/>
      <dgm:spPr/>
    </dgm:pt>
    <dgm:pt modelId="{C2A94DDF-46F4-424F-A9C4-C77F0C575A27}" type="pres">
      <dgm:prSet presAssocID="{ADC484F7-02B9-4C7C-BB57-CC50A8B341CF}" presName="background4" presStyleLbl="node4" presStyleIdx="0" presStyleCnt="3"/>
      <dgm:spPr/>
    </dgm:pt>
    <dgm:pt modelId="{33D04CD6-F00E-42B6-8B34-CB29F7FAB080}" type="pres">
      <dgm:prSet presAssocID="{ADC484F7-02B9-4C7C-BB57-CC50A8B341CF}" presName="text4" presStyleLbl="fgAcc4" presStyleIdx="0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A68BB65-3571-457F-9F8F-EE0C4CEC5B1C}" type="pres">
      <dgm:prSet presAssocID="{ADC484F7-02B9-4C7C-BB57-CC50A8B341CF}" presName="hierChild5" presStyleCnt="0"/>
      <dgm:spPr/>
    </dgm:pt>
    <dgm:pt modelId="{00D81061-0CA4-472B-ACFB-EA815D272FDC}" type="pres">
      <dgm:prSet presAssocID="{7AE61882-F60F-4EDF-A064-7DB6622F0A60}" presName="Name23" presStyleLbl="parChTrans1D4" presStyleIdx="1" presStyleCnt="3"/>
      <dgm:spPr/>
      <dgm:t>
        <a:bodyPr/>
        <a:lstStyle/>
        <a:p>
          <a:endParaRPr lang="th-TH"/>
        </a:p>
      </dgm:t>
    </dgm:pt>
    <dgm:pt modelId="{881E1041-047E-4A3D-A791-9D4AA839144A}" type="pres">
      <dgm:prSet presAssocID="{5FC5CD15-C43C-4B93-8E1D-0D52908F4A74}" presName="hierRoot4" presStyleCnt="0"/>
      <dgm:spPr/>
    </dgm:pt>
    <dgm:pt modelId="{C5E24CD9-5E1B-4784-9901-EE96FFD75EA2}" type="pres">
      <dgm:prSet presAssocID="{5FC5CD15-C43C-4B93-8E1D-0D52908F4A74}" presName="composite4" presStyleCnt="0"/>
      <dgm:spPr/>
    </dgm:pt>
    <dgm:pt modelId="{032FBBA8-B057-41A0-9BF1-AE2876AE587B}" type="pres">
      <dgm:prSet presAssocID="{5FC5CD15-C43C-4B93-8E1D-0D52908F4A74}" presName="background4" presStyleLbl="node4" presStyleIdx="1" presStyleCnt="3"/>
      <dgm:spPr/>
    </dgm:pt>
    <dgm:pt modelId="{002152B6-187F-4935-9AB7-F87FD109194F}" type="pres">
      <dgm:prSet presAssocID="{5FC5CD15-C43C-4B93-8E1D-0D52908F4A74}" presName="text4" presStyleLbl="fgAcc4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64C091C-AD68-4608-8153-F6F5434C2317}" type="pres">
      <dgm:prSet presAssocID="{5FC5CD15-C43C-4B93-8E1D-0D52908F4A74}" presName="hierChild5" presStyleCnt="0"/>
      <dgm:spPr/>
    </dgm:pt>
    <dgm:pt modelId="{840627F9-9079-4D48-B78D-FC7A56E0E2B4}" type="pres">
      <dgm:prSet presAssocID="{27000E7A-AA56-410B-A14A-47F47845A252}" presName="Name23" presStyleLbl="parChTrans1D4" presStyleIdx="2" presStyleCnt="3"/>
      <dgm:spPr/>
      <dgm:t>
        <a:bodyPr/>
        <a:lstStyle/>
        <a:p>
          <a:endParaRPr lang="th-TH"/>
        </a:p>
      </dgm:t>
    </dgm:pt>
    <dgm:pt modelId="{3160BE9B-9C47-4CF1-8627-F65BE63CB725}" type="pres">
      <dgm:prSet presAssocID="{04168178-3B71-44F1-9EE8-56205B9B7F79}" presName="hierRoot4" presStyleCnt="0"/>
      <dgm:spPr/>
    </dgm:pt>
    <dgm:pt modelId="{CAF784FE-35F1-4FF8-AE29-FF4B860251C0}" type="pres">
      <dgm:prSet presAssocID="{04168178-3B71-44F1-9EE8-56205B9B7F79}" presName="composite4" presStyleCnt="0"/>
      <dgm:spPr/>
    </dgm:pt>
    <dgm:pt modelId="{576E149A-86E5-4603-A7CA-D191E6E5D9D5}" type="pres">
      <dgm:prSet presAssocID="{04168178-3B71-44F1-9EE8-56205B9B7F79}" presName="background4" presStyleLbl="node4" presStyleIdx="2" presStyleCnt="3"/>
      <dgm:spPr/>
    </dgm:pt>
    <dgm:pt modelId="{B773B3BA-3105-44CF-9A44-1F35C2C7572A}" type="pres">
      <dgm:prSet presAssocID="{04168178-3B71-44F1-9EE8-56205B9B7F79}" presName="text4" presStyleLbl="fgAcc4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AC872295-C8DE-4C34-B523-861C035F30F6}" type="pres">
      <dgm:prSet presAssocID="{04168178-3B71-44F1-9EE8-56205B9B7F79}" presName="hierChild5" presStyleCnt="0"/>
      <dgm:spPr/>
    </dgm:pt>
    <dgm:pt modelId="{0739AD78-676F-4F22-8F6F-D3AD320CB16D}" type="pres">
      <dgm:prSet presAssocID="{454AE13A-C7B6-4DEA-8915-3BBFEB86C56E}" presName="Name17" presStyleLbl="parChTrans1D3" presStyleIdx="1" presStyleCnt="3"/>
      <dgm:spPr/>
      <dgm:t>
        <a:bodyPr/>
        <a:lstStyle/>
        <a:p>
          <a:endParaRPr lang="th-TH"/>
        </a:p>
      </dgm:t>
    </dgm:pt>
    <dgm:pt modelId="{F127FC54-BF37-4BC8-BCCD-F723EA4EC5C6}" type="pres">
      <dgm:prSet presAssocID="{52EF7323-0F8C-4FB8-B9B3-4D066390015B}" presName="hierRoot3" presStyleCnt="0"/>
      <dgm:spPr/>
    </dgm:pt>
    <dgm:pt modelId="{4598B026-DE4D-4E5A-8C1D-3C6F5824FEE4}" type="pres">
      <dgm:prSet presAssocID="{52EF7323-0F8C-4FB8-B9B3-4D066390015B}" presName="composite3" presStyleCnt="0"/>
      <dgm:spPr/>
    </dgm:pt>
    <dgm:pt modelId="{26D77944-01BB-4680-BB8F-19A84B23CB26}" type="pres">
      <dgm:prSet presAssocID="{52EF7323-0F8C-4FB8-B9B3-4D066390015B}" presName="background3" presStyleLbl="node3" presStyleIdx="1" presStyleCnt="3"/>
      <dgm:spPr/>
    </dgm:pt>
    <dgm:pt modelId="{6C8E53D2-0588-4DAC-815E-3691E2748DE8}" type="pres">
      <dgm:prSet presAssocID="{52EF7323-0F8C-4FB8-B9B3-4D066390015B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40AB6AC-CCFF-4667-8D71-E162D016DE3B}" type="pres">
      <dgm:prSet presAssocID="{52EF7323-0F8C-4FB8-B9B3-4D066390015B}" presName="hierChild4" presStyleCnt="0"/>
      <dgm:spPr/>
    </dgm:pt>
    <dgm:pt modelId="{38F7EBD4-B7FB-4C84-84EA-624866513C52}" type="pres">
      <dgm:prSet presAssocID="{AC1766E9-2CB3-49F2-90ED-F7F313F1BCC4}" presName="Name17" presStyleLbl="parChTrans1D3" presStyleIdx="2" presStyleCnt="3"/>
      <dgm:spPr/>
      <dgm:t>
        <a:bodyPr/>
        <a:lstStyle/>
        <a:p>
          <a:endParaRPr lang="th-TH"/>
        </a:p>
      </dgm:t>
    </dgm:pt>
    <dgm:pt modelId="{3586EA0D-9ABC-4B20-8F5F-60116C2F44E6}" type="pres">
      <dgm:prSet presAssocID="{7D121EF6-F27E-4C28-9415-EAF68ED8BAF3}" presName="hierRoot3" presStyleCnt="0"/>
      <dgm:spPr/>
    </dgm:pt>
    <dgm:pt modelId="{5E9EFD9D-EAC6-4819-9B6D-C0084004936E}" type="pres">
      <dgm:prSet presAssocID="{7D121EF6-F27E-4C28-9415-EAF68ED8BAF3}" presName="composite3" presStyleCnt="0"/>
      <dgm:spPr/>
    </dgm:pt>
    <dgm:pt modelId="{58825987-DF44-4EF0-98BF-D5847A744171}" type="pres">
      <dgm:prSet presAssocID="{7D121EF6-F27E-4C28-9415-EAF68ED8BAF3}" presName="background3" presStyleLbl="node3" presStyleIdx="2" presStyleCnt="3"/>
      <dgm:spPr/>
    </dgm:pt>
    <dgm:pt modelId="{745D153C-147B-4947-B4C0-791BE9D91AD4}" type="pres">
      <dgm:prSet presAssocID="{7D121EF6-F27E-4C28-9415-EAF68ED8BAF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9014613C-62E5-4815-AA39-D503206D5649}" type="pres">
      <dgm:prSet presAssocID="{7D121EF6-F27E-4C28-9415-EAF68ED8BAF3}" presName="hierChild4" presStyleCnt="0"/>
      <dgm:spPr/>
    </dgm:pt>
    <dgm:pt modelId="{5AC1E5D8-C2E4-4636-8D5B-2652CEC9C90B}" type="pres">
      <dgm:prSet presAssocID="{835FFB87-05A5-453A-AC50-E71DEEDAE1BE}" presName="Name10" presStyleLbl="parChTrans1D2" presStyleIdx="1" presStyleCnt="3"/>
      <dgm:spPr/>
      <dgm:t>
        <a:bodyPr/>
        <a:lstStyle/>
        <a:p>
          <a:endParaRPr lang="th-TH"/>
        </a:p>
      </dgm:t>
    </dgm:pt>
    <dgm:pt modelId="{04C530DD-FE3B-478B-A3E4-67EEAB45A8D7}" type="pres">
      <dgm:prSet presAssocID="{78771FA0-94AE-4BB9-95B1-61B712CD7042}" presName="hierRoot2" presStyleCnt="0"/>
      <dgm:spPr/>
    </dgm:pt>
    <dgm:pt modelId="{52966039-4E8B-45C9-B659-D278E3E7DEC5}" type="pres">
      <dgm:prSet presAssocID="{78771FA0-94AE-4BB9-95B1-61B712CD7042}" presName="composite2" presStyleCnt="0"/>
      <dgm:spPr/>
    </dgm:pt>
    <dgm:pt modelId="{94EFAA70-116F-4A3C-921F-964667B6AF06}" type="pres">
      <dgm:prSet presAssocID="{78771FA0-94AE-4BB9-95B1-61B712CD7042}" presName="background2" presStyleLbl="node2" presStyleIdx="1" presStyleCnt="3"/>
      <dgm:spPr/>
    </dgm:pt>
    <dgm:pt modelId="{B1BB47C1-D8C9-4942-9176-4D0EBCE91D79}" type="pres">
      <dgm:prSet presAssocID="{78771FA0-94AE-4BB9-95B1-61B712CD7042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614B3A5A-B688-4570-8B55-16002F56F301}" type="pres">
      <dgm:prSet presAssocID="{78771FA0-94AE-4BB9-95B1-61B712CD7042}" presName="hierChild3" presStyleCnt="0"/>
      <dgm:spPr/>
    </dgm:pt>
    <dgm:pt modelId="{AC38BD01-B316-4DB0-9722-D409963B165F}" type="pres">
      <dgm:prSet presAssocID="{A2CC31E7-954C-4CA5-8C2C-541C75F43493}" presName="Name10" presStyleLbl="parChTrans1D2" presStyleIdx="2" presStyleCnt="3"/>
      <dgm:spPr/>
      <dgm:t>
        <a:bodyPr/>
        <a:lstStyle/>
        <a:p>
          <a:endParaRPr lang="th-TH"/>
        </a:p>
      </dgm:t>
    </dgm:pt>
    <dgm:pt modelId="{F0A0D20B-F8F3-4A8A-AFA0-45925550E259}" type="pres">
      <dgm:prSet presAssocID="{783C306A-C968-4066-A7DA-E7D328CF7427}" presName="hierRoot2" presStyleCnt="0"/>
      <dgm:spPr/>
    </dgm:pt>
    <dgm:pt modelId="{9BD06108-97A0-4AFD-8D4A-364773658DD6}" type="pres">
      <dgm:prSet presAssocID="{783C306A-C968-4066-A7DA-E7D328CF7427}" presName="composite2" presStyleCnt="0"/>
      <dgm:spPr/>
    </dgm:pt>
    <dgm:pt modelId="{CBCD01DA-F0E1-4B21-8746-0761069AA92E}" type="pres">
      <dgm:prSet presAssocID="{783C306A-C968-4066-A7DA-E7D328CF7427}" presName="background2" presStyleLbl="node2" presStyleIdx="2" presStyleCnt="3"/>
      <dgm:spPr/>
    </dgm:pt>
    <dgm:pt modelId="{81A0D731-E304-4C26-B70C-9F4655030DB1}" type="pres">
      <dgm:prSet presAssocID="{783C306A-C968-4066-A7DA-E7D328CF7427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76BF7207-139A-4A59-8632-374A3A006F19}" type="pres">
      <dgm:prSet presAssocID="{783C306A-C968-4066-A7DA-E7D328CF7427}" presName="hierChild3" presStyleCnt="0"/>
      <dgm:spPr/>
    </dgm:pt>
  </dgm:ptLst>
  <dgm:cxnLst>
    <dgm:cxn modelId="{50ADD799-0273-4930-A3E7-662ADD7BB632}" srcId="{60488FE5-11FE-49B9-9C0D-23D7FE63D97B}" destId="{0AD850F5-1DF6-4840-9842-B7FE30A8D7A1}" srcOrd="0" destOrd="0" parTransId="{139AD4FE-09B8-47B6-B5BA-8E4802499BEB}" sibTransId="{978E2406-FD13-46D5-9E85-66080377297B}"/>
    <dgm:cxn modelId="{C3917A32-4D60-47EB-8392-0CCF843F6488}" type="presOf" srcId="{78771FA0-94AE-4BB9-95B1-61B712CD7042}" destId="{B1BB47C1-D8C9-4942-9176-4D0EBCE91D79}" srcOrd="0" destOrd="0" presId="urn:microsoft.com/office/officeart/2005/8/layout/hierarchy1"/>
    <dgm:cxn modelId="{FD81E2A2-4E63-47D1-BBED-42770688002F}" srcId="{3476D5F8-E982-41E2-AA68-41F39C8E002F}" destId="{5FC5CD15-C43C-4B93-8E1D-0D52908F4A74}" srcOrd="1" destOrd="0" parTransId="{7AE61882-F60F-4EDF-A064-7DB6622F0A60}" sibTransId="{BE55CCED-8B1F-4CCB-BBF7-691C97198012}"/>
    <dgm:cxn modelId="{472F4026-BE3E-474D-8888-F3B5B24D1E7B}" srcId="{4D652AFF-D4CA-4004-A7E5-CFF808EFBFCA}" destId="{3476D5F8-E982-41E2-AA68-41F39C8E002F}" srcOrd="0" destOrd="0" parTransId="{34DA22AE-F885-4F68-8387-3E02D2C3884D}" sibTransId="{9B9C8C9F-424B-432D-BBD5-B99D2C6F5EE3}"/>
    <dgm:cxn modelId="{1AA81D01-7403-4310-90B3-EA8539C9E1D0}" srcId="{3476D5F8-E982-41E2-AA68-41F39C8E002F}" destId="{04168178-3B71-44F1-9EE8-56205B9B7F79}" srcOrd="2" destOrd="0" parTransId="{27000E7A-AA56-410B-A14A-47F47845A252}" sibTransId="{1B1EE8C8-0E1B-41A5-BD7B-29E61AD3FB78}"/>
    <dgm:cxn modelId="{70CDEE49-1EEE-4832-BEBE-E73966A4F7EA}" type="presOf" srcId="{A2CC31E7-954C-4CA5-8C2C-541C75F43493}" destId="{AC38BD01-B316-4DB0-9722-D409963B165F}" srcOrd="0" destOrd="0" presId="urn:microsoft.com/office/officeart/2005/8/layout/hierarchy1"/>
    <dgm:cxn modelId="{9AED3762-A37B-42A2-B0C4-6D29D9644418}" type="presOf" srcId="{5FC5CD15-C43C-4B93-8E1D-0D52908F4A74}" destId="{002152B6-187F-4935-9AB7-F87FD109194F}" srcOrd="0" destOrd="0" presId="urn:microsoft.com/office/officeart/2005/8/layout/hierarchy1"/>
    <dgm:cxn modelId="{E60578B9-6AC7-4E5B-82FC-073BDDA5BF30}" type="presOf" srcId="{734B6294-797D-4AEB-B8C3-835BABA37E7E}" destId="{409B9576-BCAF-4375-8EE4-FDC452E3065A}" srcOrd="0" destOrd="0" presId="urn:microsoft.com/office/officeart/2005/8/layout/hierarchy1"/>
    <dgm:cxn modelId="{4D9BFB17-6323-4819-96D1-1CAABFA62707}" type="presOf" srcId="{52EF7323-0F8C-4FB8-B9B3-4D066390015B}" destId="{6C8E53D2-0588-4DAC-815E-3691E2748DE8}" srcOrd="0" destOrd="0" presId="urn:microsoft.com/office/officeart/2005/8/layout/hierarchy1"/>
    <dgm:cxn modelId="{4504CC10-E4E2-41C3-85DA-C172E7EB1B85}" type="presOf" srcId="{04168178-3B71-44F1-9EE8-56205B9B7F79}" destId="{B773B3BA-3105-44CF-9A44-1F35C2C7572A}" srcOrd="0" destOrd="0" presId="urn:microsoft.com/office/officeart/2005/8/layout/hierarchy1"/>
    <dgm:cxn modelId="{3A7AE8BD-6E58-42DC-AAB3-13EDE34977AA}" type="presOf" srcId="{835FFB87-05A5-453A-AC50-E71DEEDAE1BE}" destId="{5AC1E5D8-C2E4-4636-8D5B-2652CEC9C90B}" srcOrd="0" destOrd="0" presId="urn:microsoft.com/office/officeart/2005/8/layout/hierarchy1"/>
    <dgm:cxn modelId="{190C8464-24FC-4880-9977-C91077D28CA5}" type="presOf" srcId="{0AD850F5-1DF6-4840-9842-B7FE30A8D7A1}" destId="{D250D9F6-4F25-485C-BC21-78F176D62E15}" srcOrd="0" destOrd="0" presId="urn:microsoft.com/office/officeart/2005/8/layout/hierarchy1"/>
    <dgm:cxn modelId="{F3BDA736-A136-4D24-9157-577A32133D79}" type="presOf" srcId="{ADC484F7-02B9-4C7C-BB57-CC50A8B341CF}" destId="{33D04CD6-F00E-42B6-8B34-CB29F7FAB080}" srcOrd="0" destOrd="0" presId="urn:microsoft.com/office/officeart/2005/8/layout/hierarchy1"/>
    <dgm:cxn modelId="{2CD505DC-9302-475D-A33A-52ABDF46B9AD}" srcId="{0AD850F5-1DF6-4840-9842-B7FE30A8D7A1}" destId="{78771FA0-94AE-4BB9-95B1-61B712CD7042}" srcOrd="1" destOrd="0" parTransId="{835FFB87-05A5-453A-AC50-E71DEEDAE1BE}" sibTransId="{15826A5E-0F7D-4A1C-B33B-239740393215}"/>
    <dgm:cxn modelId="{8CC744D5-71DC-42A3-B3A6-CD0B563755C7}" type="presOf" srcId="{783C306A-C968-4066-A7DA-E7D328CF7427}" destId="{81A0D731-E304-4C26-B70C-9F4655030DB1}" srcOrd="0" destOrd="0" presId="urn:microsoft.com/office/officeart/2005/8/layout/hierarchy1"/>
    <dgm:cxn modelId="{9CAE51D2-E476-4098-9863-AE49614EBDF6}" type="presOf" srcId="{AC1766E9-2CB3-49F2-90ED-F7F313F1BCC4}" destId="{38F7EBD4-B7FB-4C84-84EA-624866513C52}" srcOrd="0" destOrd="0" presId="urn:microsoft.com/office/officeart/2005/8/layout/hierarchy1"/>
    <dgm:cxn modelId="{A6E460A3-7A00-42B8-B4B2-A1A904B4EC7B}" type="presOf" srcId="{60488FE5-11FE-49B9-9C0D-23D7FE63D97B}" destId="{789C942D-FA39-409F-8051-0B6F174D3883}" srcOrd="0" destOrd="0" presId="urn:microsoft.com/office/officeart/2005/8/layout/hierarchy1"/>
    <dgm:cxn modelId="{86AFEC99-7853-4787-8030-A3D6ACF8F726}" srcId="{4D652AFF-D4CA-4004-A7E5-CFF808EFBFCA}" destId="{52EF7323-0F8C-4FB8-B9B3-4D066390015B}" srcOrd="1" destOrd="0" parTransId="{454AE13A-C7B6-4DEA-8915-3BBFEB86C56E}" sibTransId="{937A7B6F-6CA0-4856-8DE5-3D187CA06A0E}"/>
    <dgm:cxn modelId="{2C386514-3A5B-4D28-8A46-92490769A554}" type="presOf" srcId="{4D652AFF-D4CA-4004-A7E5-CFF808EFBFCA}" destId="{FFE9DAEC-5A81-4092-82E8-17776C663BB0}" srcOrd="0" destOrd="0" presId="urn:microsoft.com/office/officeart/2005/8/layout/hierarchy1"/>
    <dgm:cxn modelId="{90059A66-4661-4170-AD8D-4C0F15211B8D}" type="presOf" srcId="{01888B9B-6ECA-4163-94A6-281980B8BFE7}" destId="{B1F4C2B3-EABF-4BA9-A1AF-87CBDAC371C3}" srcOrd="0" destOrd="0" presId="urn:microsoft.com/office/officeart/2005/8/layout/hierarchy1"/>
    <dgm:cxn modelId="{7326E42D-A7B2-4391-B359-D52B6ACA1D10}" srcId="{3476D5F8-E982-41E2-AA68-41F39C8E002F}" destId="{ADC484F7-02B9-4C7C-BB57-CC50A8B341CF}" srcOrd="0" destOrd="0" parTransId="{01888B9B-6ECA-4163-94A6-281980B8BFE7}" sibTransId="{A02B3C0A-BA9C-43E9-8244-3CBC3693FCAD}"/>
    <dgm:cxn modelId="{0D851EA0-43EA-4585-A188-26366FED2991}" srcId="{0AD850F5-1DF6-4840-9842-B7FE30A8D7A1}" destId="{783C306A-C968-4066-A7DA-E7D328CF7427}" srcOrd="2" destOrd="0" parTransId="{A2CC31E7-954C-4CA5-8C2C-541C75F43493}" sibTransId="{A63CE342-06FD-47EC-8C07-F85868BE637F}"/>
    <dgm:cxn modelId="{59EBBB81-C432-426A-AFD1-A1F6070F7890}" type="presOf" srcId="{3476D5F8-E982-41E2-AA68-41F39C8E002F}" destId="{19CC51CB-F205-4214-9637-B46FEBB3F632}" srcOrd="0" destOrd="0" presId="urn:microsoft.com/office/officeart/2005/8/layout/hierarchy1"/>
    <dgm:cxn modelId="{FA0358AF-C042-4EC8-8509-C11C78F9461C}" srcId="{0AD850F5-1DF6-4840-9842-B7FE30A8D7A1}" destId="{4D652AFF-D4CA-4004-A7E5-CFF808EFBFCA}" srcOrd="0" destOrd="0" parTransId="{734B6294-797D-4AEB-B8C3-835BABA37E7E}" sibTransId="{306D36F3-47A4-4853-A6F2-8F773F205181}"/>
    <dgm:cxn modelId="{2FE63A5E-791B-4FA4-96F9-B9702AF43C80}" type="presOf" srcId="{7AE61882-F60F-4EDF-A064-7DB6622F0A60}" destId="{00D81061-0CA4-472B-ACFB-EA815D272FDC}" srcOrd="0" destOrd="0" presId="urn:microsoft.com/office/officeart/2005/8/layout/hierarchy1"/>
    <dgm:cxn modelId="{0DACBAC7-99F0-4680-A19A-F7E881569ACD}" srcId="{4D652AFF-D4CA-4004-A7E5-CFF808EFBFCA}" destId="{7D121EF6-F27E-4C28-9415-EAF68ED8BAF3}" srcOrd="2" destOrd="0" parTransId="{AC1766E9-2CB3-49F2-90ED-F7F313F1BCC4}" sibTransId="{9AE228CD-8672-46A9-A9E8-6583D2447982}"/>
    <dgm:cxn modelId="{8A9188A4-57BC-444B-8862-359119D11573}" type="presOf" srcId="{7D121EF6-F27E-4C28-9415-EAF68ED8BAF3}" destId="{745D153C-147B-4947-B4C0-791BE9D91AD4}" srcOrd="0" destOrd="0" presId="urn:microsoft.com/office/officeart/2005/8/layout/hierarchy1"/>
    <dgm:cxn modelId="{10724877-E15F-428E-B2F0-052E7CAA9972}" type="presOf" srcId="{34DA22AE-F885-4F68-8387-3E02D2C3884D}" destId="{804D2103-B6F4-443C-8AAD-36B882487B0F}" srcOrd="0" destOrd="0" presId="urn:microsoft.com/office/officeart/2005/8/layout/hierarchy1"/>
    <dgm:cxn modelId="{9B1B37DC-461D-44D2-BBD7-98C9DFC245BF}" type="presOf" srcId="{454AE13A-C7B6-4DEA-8915-3BBFEB86C56E}" destId="{0739AD78-676F-4F22-8F6F-D3AD320CB16D}" srcOrd="0" destOrd="0" presId="urn:microsoft.com/office/officeart/2005/8/layout/hierarchy1"/>
    <dgm:cxn modelId="{9FC0EF18-06F6-4FA2-97FC-B5CA01A8B015}" type="presOf" srcId="{27000E7A-AA56-410B-A14A-47F47845A252}" destId="{840627F9-9079-4D48-B78D-FC7A56E0E2B4}" srcOrd="0" destOrd="0" presId="urn:microsoft.com/office/officeart/2005/8/layout/hierarchy1"/>
    <dgm:cxn modelId="{11381595-1F0E-4E03-A8DA-3DF3E6DEA177}" type="presParOf" srcId="{789C942D-FA39-409F-8051-0B6F174D3883}" destId="{F33B76F4-C9F5-4411-B69F-B57026288619}" srcOrd="0" destOrd="0" presId="urn:microsoft.com/office/officeart/2005/8/layout/hierarchy1"/>
    <dgm:cxn modelId="{B99D8B58-E50F-4D25-B0D8-E115E0B3B75C}" type="presParOf" srcId="{F33B76F4-C9F5-4411-B69F-B57026288619}" destId="{6F8E2EF5-F259-421B-A660-C9679E199BA1}" srcOrd="0" destOrd="0" presId="urn:microsoft.com/office/officeart/2005/8/layout/hierarchy1"/>
    <dgm:cxn modelId="{D596994C-4634-46B5-B313-A0F791759555}" type="presParOf" srcId="{6F8E2EF5-F259-421B-A660-C9679E199BA1}" destId="{16CEAF7D-8D49-4A60-B0BC-0F1489E61D8C}" srcOrd="0" destOrd="0" presId="urn:microsoft.com/office/officeart/2005/8/layout/hierarchy1"/>
    <dgm:cxn modelId="{4A5C3D4D-9DFB-47E1-98B3-87D81A720BE7}" type="presParOf" srcId="{6F8E2EF5-F259-421B-A660-C9679E199BA1}" destId="{D250D9F6-4F25-485C-BC21-78F176D62E15}" srcOrd="1" destOrd="0" presId="urn:microsoft.com/office/officeart/2005/8/layout/hierarchy1"/>
    <dgm:cxn modelId="{8616AFEE-4AD4-4C04-AB75-151EE7BF6450}" type="presParOf" srcId="{F33B76F4-C9F5-4411-B69F-B57026288619}" destId="{1E7F0D6C-3D1C-4B9E-938D-A6CE98F522EF}" srcOrd="1" destOrd="0" presId="urn:microsoft.com/office/officeart/2005/8/layout/hierarchy1"/>
    <dgm:cxn modelId="{4FD35A31-F4F2-4189-BDE9-2EE280499B1B}" type="presParOf" srcId="{1E7F0D6C-3D1C-4B9E-938D-A6CE98F522EF}" destId="{409B9576-BCAF-4375-8EE4-FDC452E3065A}" srcOrd="0" destOrd="0" presId="urn:microsoft.com/office/officeart/2005/8/layout/hierarchy1"/>
    <dgm:cxn modelId="{8FBD62E4-2A7C-46AC-A64B-70257603E76D}" type="presParOf" srcId="{1E7F0D6C-3D1C-4B9E-938D-A6CE98F522EF}" destId="{3896E2F3-05B4-446B-80BD-933681852E1E}" srcOrd="1" destOrd="0" presId="urn:microsoft.com/office/officeart/2005/8/layout/hierarchy1"/>
    <dgm:cxn modelId="{F19E7629-B57B-41EF-8097-78A6E2707B19}" type="presParOf" srcId="{3896E2F3-05B4-446B-80BD-933681852E1E}" destId="{139FE8A4-A781-422C-BB14-1CD47140EE60}" srcOrd="0" destOrd="0" presId="urn:microsoft.com/office/officeart/2005/8/layout/hierarchy1"/>
    <dgm:cxn modelId="{DDA62685-9A3A-4029-89AF-F4209F1E9C66}" type="presParOf" srcId="{139FE8A4-A781-422C-BB14-1CD47140EE60}" destId="{A5E3FF7E-BD07-4BD6-A0A0-D28DDFD1338E}" srcOrd="0" destOrd="0" presId="urn:microsoft.com/office/officeart/2005/8/layout/hierarchy1"/>
    <dgm:cxn modelId="{CB5FACCE-6099-422D-8EC7-36F6EB72A18D}" type="presParOf" srcId="{139FE8A4-A781-422C-BB14-1CD47140EE60}" destId="{FFE9DAEC-5A81-4092-82E8-17776C663BB0}" srcOrd="1" destOrd="0" presId="urn:microsoft.com/office/officeart/2005/8/layout/hierarchy1"/>
    <dgm:cxn modelId="{76FB9612-79BE-4621-95C1-C8E4CEADC2B1}" type="presParOf" srcId="{3896E2F3-05B4-446B-80BD-933681852E1E}" destId="{9F142DE5-4F79-426B-918B-903084AAFDEB}" srcOrd="1" destOrd="0" presId="urn:microsoft.com/office/officeart/2005/8/layout/hierarchy1"/>
    <dgm:cxn modelId="{5C4234EE-562D-433B-9768-F31A0BC5016D}" type="presParOf" srcId="{9F142DE5-4F79-426B-918B-903084AAFDEB}" destId="{804D2103-B6F4-443C-8AAD-36B882487B0F}" srcOrd="0" destOrd="0" presId="urn:microsoft.com/office/officeart/2005/8/layout/hierarchy1"/>
    <dgm:cxn modelId="{CC8AC467-38DD-481A-B717-F82CDC1EDB00}" type="presParOf" srcId="{9F142DE5-4F79-426B-918B-903084AAFDEB}" destId="{8EA1FA1E-48A6-4F09-A599-B599B651F127}" srcOrd="1" destOrd="0" presId="urn:microsoft.com/office/officeart/2005/8/layout/hierarchy1"/>
    <dgm:cxn modelId="{4467EA71-3082-4626-853E-9338CAD25058}" type="presParOf" srcId="{8EA1FA1E-48A6-4F09-A599-B599B651F127}" destId="{9908070C-A44E-476B-BCAD-86C7C67ECD6B}" srcOrd="0" destOrd="0" presId="urn:microsoft.com/office/officeart/2005/8/layout/hierarchy1"/>
    <dgm:cxn modelId="{0F7E3E7B-E388-4FB1-9A9B-448541DEF5EF}" type="presParOf" srcId="{9908070C-A44E-476B-BCAD-86C7C67ECD6B}" destId="{8EF19774-0DCE-4BA7-B8D7-08EFDE6755C5}" srcOrd="0" destOrd="0" presId="urn:microsoft.com/office/officeart/2005/8/layout/hierarchy1"/>
    <dgm:cxn modelId="{F96A5ADA-BFBA-4846-848B-2F2DA7D0ABE7}" type="presParOf" srcId="{9908070C-A44E-476B-BCAD-86C7C67ECD6B}" destId="{19CC51CB-F205-4214-9637-B46FEBB3F632}" srcOrd="1" destOrd="0" presId="urn:microsoft.com/office/officeart/2005/8/layout/hierarchy1"/>
    <dgm:cxn modelId="{E4A12FEF-2173-49D9-B476-59CFBFB49B16}" type="presParOf" srcId="{8EA1FA1E-48A6-4F09-A599-B599B651F127}" destId="{5E3269DE-0CB3-440C-95FF-AF3A5A4E271C}" srcOrd="1" destOrd="0" presId="urn:microsoft.com/office/officeart/2005/8/layout/hierarchy1"/>
    <dgm:cxn modelId="{24646AAF-F0B7-49F0-8DEB-823B4F4FCC58}" type="presParOf" srcId="{5E3269DE-0CB3-440C-95FF-AF3A5A4E271C}" destId="{B1F4C2B3-EABF-4BA9-A1AF-87CBDAC371C3}" srcOrd="0" destOrd="0" presId="urn:microsoft.com/office/officeart/2005/8/layout/hierarchy1"/>
    <dgm:cxn modelId="{2613EE9E-6003-4717-A97D-535BBF8EC5D3}" type="presParOf" srcId="{5E3269DE-0CB3-440C-95FF-AF3A5A4E271C}" destId="{68928FFD-F921-4845-8BE5-B1D7A03AF198}" srcOrd="1" destOrd="0" presId="urn:microsoft.com/office/officeart/2005/8/layout/hierarchy1"/>
    <dgm:cxn modelId="{10ABE74D-E1DC-4E24-9FCB-087E85802CA1}" type="presParOf" srcId="{68928FFD-F921-4845-8BE5-B1D7A03AF198}" destId="{19A917A7-2E9B-416B-AABF-D68BAD7C7432}" srcOrd="0" destOrd="0" presId="urn:microsoft.com/office/officeart/2005/8/layout/hierarchy1"/>
    <dgm:cxn modelId="{30953A15-985B-4D92-9765-57EFC4F49882}" type="presParOf" srcId="{19A917A7-2E9B-416B-AABF-D68BAD7C7432}" destId="{C2A94DDF-46F4-424F-A9C4-C77F0C575A27}" srcOrd="0" destOrd="0" presId="urn:microsoft.com/office/officeart/2005/8/layout/hierarchy1"/>
    <dgm:cxn modelId="{2C472001-D1CC-4BD0-98C8-841EB4E1073B}" type="presParOf" srcId="{19A917A7-2E9B-416B-AABF-D68BAD7C7432}" destId="{33D04CD6-F00E-42B6-8B34-CB29F7FAB080}" srcOrd="1" destOrd="0" presId="urn:microsoft.com/office/officeart/2005/8/layout/hierarchy1"/>
    <dgm:cxn modelId="{69B81676-0795-491B-8FFA-B0C29535EA13}" type="presParOf" srcId="{68928FFD-F921-4845-8BE5-B1D7A03AF198}" destId="{2A68BB65-3571-457F-9F8F-EE0C4CEC5B1C}" srcOrd="1" destOrd="0" presId="urn:microsoft.com/office/officeart/2005/8/layout/hierarchy1"/>
    <dgm:cxn modelId="{9CDA8088-77B8-4D9B-8D95-606C12FCE9C9}" type="presParOf" srcId="{5E3269DE-0CB3-440C-95FF-AF3A5A4E271C}" destId="{00D81061-0CA4-472B-ACFB-EA815D272FDC}" srcOrd="2" destOrd="0" presId="urn:microsoft.com/office/officeart/2005/8/layout/hierarchy1"/>
    <dgm:cxn modelId="{1657E99F-7F75-4C8F-B9FC-D1C2B369D448}" type="presParOf" srcId="{5E3269DE-0CB3-440C-95FF-AF3A5A4E271C}" destId="{881E1041-047E-4A3D-A791-9D4AA839144A}" srcOrd="3" destOrd="0" presId="urn:microsoft.com/office/officeart/2005/8/layout/hierarchy1"/>
    <dgm:cxn modelId="{A1100E9C-11B8-47CE-BA42-C212BC5C9018}" type="presParOf" srcId="{881E1041-047E-4A3D-A791-9D4AA839144A}" destId="{C5E24CD9-5E1B-4784-9901-EE96FFD75EA2}" srcOrd="0" destOrd="0" presId="urn:microsoft.com/office/officeart/2005/8/layout/hierarchy1"/>
    <dgm:cxn modelId="{28C94EC0-469D-4799-9328-C32E9DE0AF51}" type="presParOf" srcId="{C5E24CD9-5E1B-4784-9901-EE96FFD75EA2}" destId="{032FBBA8-B057-41A0-9BF1-AE2876AE587B}" srcOrd="0" destOrd="0" presId="urn:microsoft.com/office/officeart/2005/8/layout/hierarchy1"/>
    <dgm:cxn modelId="{1425D97A-CCAA-464F-9436-F31199DFB122}" type="presParOf" srcId="{C5E24CD9-5E1B-4784-9901-EE96FFD75EA2}" destId="{002152B6-187F-4935-9AB7-F87FD109194F}" srcOrd="1" destOrd="0" presId="urn:microsoft.com/office/officeart/2005/8/layout/hierarchy1"/>
    <dgm:cxn modelId="{4DE6807D-05FA-4162-A47D-D23DB0177C9D}" type="presParOf" srcId="{881E1041-047E-4A3D-A791-9D4AA839144A}" destId="{764C091C-AD68-4608-8153-F6F5434C2317}" srcOrd="1" destOrd="0" presId="urn:microsoft.com/office/officeart/2005/8/layout/hierarchy1"/>
    <dgm:cxn modelId="{4D01A547-10F3-4BBC-9BFC-05D229E1666B}" type="presParOf" srcId="{5E3269DE-0CB3-440C-95FF-AF3A5A4E271C}" destId="{840627F9-9079-4D48-B78D-FC7A56E0E2B4}" srcOrd="4" destOrd="0" presId="urn:microsoft.com/office/officeart/2005/8/layout/hierarchy1"/>
    <dgm:cxn modelId="{9F7C4C5A-A1E8-43B3-839C-B489EA7A8F47}" type="presParOf" srcId="{5E3269DE-0CB3-440C-95FF-AF3A5A4E271C}" destId="{3160BE9B-9C47-4CF1-8627-F65BE63CB725}" srcOrd="5" destOrd="0" presId="urn:microsoft.com/office/officeart/2005/8/layout/hierarchy1"/>
    <dgm:cxn modelId="{2E209EAC-718B-473C-832B-7E271A252313}" type="presParOf" srcId="{3160BE9B-9C47-4CF1-8627-F65BE63CB725}" destId="{CAF784FE-35F1-4FF8-AE29-FF4B860251C0}" srcOrd="0" destOrd="0" presId="urn:microsoft.com/office/officeart/2005/8/layout/hierarchy1"/>
    <dgm:cxn modelId="{0DD01472-9324-4DDB-B5BC-48CC7762065A}" type="presParOf" srcId="{CAF784FE-35F1-4FF8-AE29-FF4B860251C0}" destId="{576E149A-86E5-4603-A7CA-D191E6E5D9D5}" srcOrd="0" destOrd="0" presId="urn:microsoft.com/office/officeart/2005/8/layout/hierarchy1"/>
    <dgm:cxn modelId="{EBDDC198-5169-41F4-8314-74E93CDEDD07}" type="presParOf" srcId="{CAF784FE-35F1-4FF8-AE29-FF4B860251C0}" destId="{B773B3BA-3105-44CF-9A44-1F35C2C7572A}" srcOrd="1" destOrd="0" presId="urn:microsoft.com/office/officeart/2005/8/layout/hierarchy1"/>
    <dgm:cxn modelId="{9AC35516-CD1D-4DC9-89EF-23A1720AB239}" type="presParOf" srcId="{3160BE9B-9C47-4CF1-8627-F65BE63CB725}" destId="{AC872295-C8DE-4C34-B523-861C035F30F6}" srcOrd="1" destOrd="0" presId="urn:microsoft.com/office/officeart/2005/8/layout/hierarchy1"/>
    <dgm:cxn modelId="{93A97F03-3A95-4471-9D07-6D17D7AAC200}" type="presParOf" srcId="{9F142DE5-4F79-426B-918B-903084AAFDEB}" destId="{0739AD78-676F-4F22-8F6F-D3AD320CB16D}" srcOrd="2" destOrd="0" presId="urn:microsoft.com/office/officeart/2005/8/layout/hierarchy1"/>
    <dgm:cxn modelId="{A5880731-5C98-44E0-948C-CBB67A373BD4}" type="presParOf" srcId="{9F142DE5-4F79-426B-918B-903084AAFDEB}" destId="{F127FC54-BF37-4BC8-BCCD-F723EA4EC5C6}" srcOrd="3" destOrd="0" presId="urn:microsoft.com/office/officeart/2005/8/layout/hierarchy1"/>
    <dgm:cxn modelId="{6BF148BF-C97E-41F2-85F7-1FA1A96948E2}" type="presParOf" srcId="{F127FC54-BF37-4BC8-BCCD-F723EA4EC5C6}" destId="{4598B026-DE4D-4E5A-8C1D-3C6F5824FEE4}" srcOrd="0" destOrd="0" presId="urn:microsoft.com/office/officeart/2005/8/layout/hierarchy1"/>
    <dgm:cxn modelId="{BB04D101-2160-4671-929F-82A78945D3AE}" type="presParOf" srcId="{4598B026-DE4D-4E5A-8C1D-3C6F5824FEE4}" destId="{26D77944-01BB-4680-BB8F-19A84B23CB26}" srcOrd="0" destOrd="0" presId="urn:microsoft.com/office/officeart/2005/8/layout/hierarchy1"/>
    <dgm:cxn modelId="{EAB6C427-E68A-4CB1-BA9D-515CF6CBBD73}" type="presParOf" srcId="{4598B026-DE4D-4E5A-8C1D-3C6F5824FEE4}" destId="{6C8E53D2-0588-4DAC-815E-3691E2748DE8}" srcOrd="1" destOrd="0" presId="urn:microsoft.com/office/officeart/2005/8/layout/hierarchy1"/>
    <dgm:cxn modelId="{1D2DCF83-B8D6-49A6-9530-C695688D7ABF}" type="presParOf" srcId="{F127FC54-BF37-4BC8-BCCD-F723EA4EC5C6}" destId="{940AB6AC-CCFF-4667-8D71-E162D016DE3B}" srcOrd="1" destOrd="0" presId="urn:microsoft.com/office/officeart/2005/8/layout/hierarchy1"/>
    <dgm:cxn modelId="{5E5BE9F1-5BA3-4CBC-8F43-91F616CDDCDD}" type="presParOf" srcId="{9F142DE5-4F79-426B-918B-903084AAFDEB}" destId="{38F7EBD4-B7FB-4C84-84EA-624866513C52}" srcOrd="4" destOrd="0" presId="urn:microsoft.com/office/officeart/2005/8/layout/hierarchy1"/>
    <dgm:cxn modelId="{516E9D1D-19CC-48E0-B06B-F2BF1061286C}" type="presParOf" srcId="{9F142DE5-4F79-426B-918B-903084AAFDEB}" destId="{3586EA0D-9ABC-4B20-8F5F-60116C2F44E6}" srcOrd="5" destOrd="0" presId="urn:microsoft.com/office/officeart/2005/8/layout/hierarchy1"/>
    <dgm:cxn modelId="{EDD36E25-315B-4919-BEDB-C13465B506D3}" type="presParOf" srcId="{3586EA0D-9ABC-4B20-8F5F-60116C2F44E6}" destId="{5E9EFD9D-EAC6-4819-9B6D-C0084004936E}" srcOrd="0" destOrd="0" presId="urn:microsoft.com/office/officeart/2005/8/layout/hierarchy1"/>
    <dgm:cxn modelId="{6266ABB6-5E18-4C3D-B36B-555C09DFAB9A}" type="presParOf" srcId="{5E9EFD9D-EAC6-4819-9B6D-C0084004936E}" destId="{58825987-DF44-4EF0-98BF-D5847A744171}" srcOrd="0" destOrd="0" presId="urn:microsoft.com/office/officeart/2005/8/layout/hierarchy1"/>
    <dgm:cxn modelId="{3A1E1817-87B9-4F89-906C-0E1D6FF61694}" type="presParOf" srcId="{5E9EFD9D-EAC6-4819-9B6D-C0084004936E}" destId="{745D153C-147B-4947-B4C0-791BE9D91AD4}" srcOrd="1" destOrd="0" presId="urn:microsoft.com/office/officeart/2005/8/layout/hierarchy1"/>
    <dgm:cxn modelId="{9619619F-41DA-4C56-BE5C-9339083C91EA}" type="presParOf" srcId="{3586EA0D-9ABC-4B20-8F5F-60116C2F44E6}" destId="{9014613C-62E5-4815-AA39-D503206D5649}" srcOrd="1" destOrd="0" presId="urn:microsoft.com/office/officeart/2005/8/layout/hierarchy1"/>
    <dgm:cxn modelId="{916A6E53-8701-4B5D-A0D3-CAED0179C07B}" type="presParOf" srcId="{1E7F0D6C-3D1C-4B9E-938D-A6CE98F522EF}" destId="{5AC1E5D8-C2E4-4636-8D5B-2652CEC9C90B}" srcOrd="2" destOrd="0" presId="urn:microsoft.com/office/officeart/2005/8/layout/hierarchy1"/>
    <dgm:cxn modelId="{BD29E071-C509-4A62-A232-C3EA5DF7A947}" type="presParOf" srcId="{1E7F0D6C-3D1C-4B9E-938D-A6CE98F522EF}" destId="{04C530DD-FE3B-478B-A3E4-67EEAB45A8D7}" srcOrd="3" destOrd="0" presId="urn:microsoft.com/office/officeart/2005/8/layout/hierarchy1"/>
    <dgm:cxn modelId="{32C70A76-8374-43E9-B1E2-94D705A87814}" type="presParOf" srcId="{04C530DD-FE3B-478B-A3E4-67EEAB45A8D7}" destId="{52966039-4E8B-45C9-B659-D278E3E7DEC5}" srcOrd="0" destOrd="0" presId="urn:microsoft.com/office/officeart/2005/8/layout/hierarchy1"/>
    <dgm:cxn modelId="{72F60118-47E1-4AFE-A5E0-C8149DEA5C66}" type="presParOf" srcId="{52966039-4E8B-45C9-B659-D278E3E7DEC5}" destId="{94EFAA70-116F-4A3C-921F-964667B6AF06}" srcOrd="0" destOrd="0" presId="urn:microsoft.com/office/officeart/2005/8/layout/hierarchy1"/>
    <dgm:cxn modelId="{9B4043F5-8C7D-4038-8FAD-B0A810A565CF}" type="presParOf" srcId="{52966039-4E8B-45C9-B659-D278E3E7DEC5}" destId="{B1BB47C1-D8C9-4942-9176-4D0EBCE91D79}" srcOrd="1" destOrd="0" presId="urn:microsoft.com/office/officeart/2005/8/layout/hierarchy1"/>
    <dgm:cxn modelId="{00A1E9E6-E852-449F-B9F9-B4E59A6AF06C}" type="presParOf" srcId="{04C530DD-FE3B-478B-A3E4-67EEAB45A8D7}" destId="{614B3A5A-B688-4570-8B55-16002F56F301}" srcOrd="1" destOrd="0" presId="urn:microsoft.com/office/officeart/2005/8/layout/hierarchy1"/>
    <dgm:cxn modelId="{396B0581-D0D6-40BE-9222-83CAF8BBB237}" type="presParOf" srcId="{1E7F0D6C-3D1C-4B9E-938D-A6CE98F522EF}" destId="{AC38BD01-B316-4DB0-9722-D409963B165F}" srcOrd="4" destOrd="0" presId="urn:microsoft.com/office/officeart/2005/8/layout/hierarchy1"/>
    <dgm:cxn modelId="{13915C73-2289-4D70-83BD-B85E565A7EBD}" type="presParOf" srcId="{1E7F0D6C-3D1C-4B9E-938D-A6CE98F522EF}" destId="{F0A0D20B-F8F3-4A8A-AFA0-45925550E259}" srcOrd="5" destOrd="0" presId="urn:microsoft.com/office/officeart/2005/8/layout/hierarchy1"/>
    <dgm:cxn modelId="{5DD202B5-50DA-4F44-A175-EB74E0C7ABCE}" type="presParOf" srcId="{F0A0D20B-F8F3-4A8A-AFA0-45925550E259}" destId="{9BD06108-97A0-4AFD-8D4A-364773658DD6}" srcOrd="0" destOrd="0" presId="urn:microsoft.com/office/officeart/2005/8/layout/hierarchy1"/>
    <dgm:cxn modelId="{E5D1198D-7D50-46D1-A70B-55D75C7C21E8}" type="presParOf" srcId="{9BD06108-97A0-4AFD-8D4A-364773658DD6}" destId="{CBCD01DA-F0E1-4B21-8746-0761069AA92E}" srcOrd="0" destOrd="0" presId="urn:microsoft.com/office/officeart/2005/8/layout/hierarchy1"/>
    <dgm:cxn modelId="{DA07DE26-F6FC-444A-97B0-C2260C2C709F}" type="presParOf" srcId="{9BD06108-97A0-4AFD-8D4A-364773658DD6}" destId="{81A0D731-E304-4C26-B70C-9F4655030DB1}" srcOrd="1" destOrd="0" presId="urn:microsoft.com/office/officeart/2005/8/layout/hierarchy1"/>
    <dgm:cxn modelId="{0557FE91-2A50-43FF-92F7-7EFAF7302087}" type="presParOf" srcId="{F0A0D20B-F8F3-4A8A-AFA0-45925550E259}" destId="{76BF7207-139A-4A59-8632-374A3A006F1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ECCB0A0-D6E3-4788-BF6D-33FC6DD84697}" type="datetimeFigureOut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9B7F1D6-B87C-40FA-9029-9C68209993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fld id="{E80239F9-26BF-4F3A-90C1-FA15732E9DCF}" type="datetimeFigureOut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15364" name="Rectangle 4"/>
          <p:cNvSpPr>
            <a:spLocks noGrp="1" noRo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6425"/>
            <a:ext cx="56102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491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91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fld id="{2066ABEB-DD94-42FE-A5E7-9051C5A689B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ordia New" pitchFamily="34" charset="-34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ordia New" pitchFamily="34" charset="-34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ordia New" pitchFamily="34" charset="-34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ordia New" pitchFamily="34" charset="-34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Cordia New" pitchFamily="34" charset="-34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4562"/>
          </a:xfrm>
          <a:ln/>
        </p:spPr>
      </p:sp>
      <p:sp>
        <p:nvSpPr>
          <p:cNvPr id="368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0088" y="4418013"/>
            <a:ext cx="5610225" cy="418147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4562"/>
          </a:xfrm>
          <a:ln/>
        </p:spPr>
      </p:sp>
      <p:sp>
        <p:nvSpPr>
          <p:cNvPr id="3891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2"/>
          <p:cNvSpPr>
            <a:spLocks noGrp="1" noRot="1" noChangeArrowheads="1" noTextEdit="1"/>
          </p:cNvSpPr>
          <p:nvPr>
            <p:ph type="sldImg"/>
          </p:nvPr>
        </p:nvSpPr>
        <p:spPr>
          <a:xfrm>
            <a:off x="1182688" y="696913"/>
            <a:ext cx="4646612" cy="3484562"/>
          </a:xfrm>
          <a:ln/>
        </p:spPr>
      </p:sp>
      <p:sp>
        <p:nvSpPr>
          <p:cNvPr id="5734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2"/>
          <p:cNvSpPr>
            <a:spLocks noGrp="1"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E2BB3-8234-46CB-B4C7-D0A3F8BE1435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80CD8-225E-40A6-A071-489F6E911E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D80F3-5588-4B33-87A1-12386FADDAED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AD084-C54B-49A4-ABA8-B29D76D76D8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BB7BA-2E3A-4417-95B6-8273D97EA0DF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A34BD-D602-4EA5-883D-36890098E9D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7C5F5C-8EF5-4A71-874B-85BB3B73AC13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61B5C-07F8-44B4-99F6-A913BF88E37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174A4-EFD4-4DDA-B1F8-83E6B6C992B1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ADF9E2-92C1-4DCB-8F87-F090886788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CB12F-6B8F-4D80-A45C-1F518E9C6151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04150-E5CB-4F96-89B4-8B25EEAD709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40B5AE-9E2C-4C00-BF27-F0C31896E9EF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86695-17BE-4E95-B624-84CB9CCE510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25172-2ACF-4015-9678-6579F6B9DE71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C0D59-35DF-4E98-8B7A-E059292282A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C89FF-8984-4F3D-AB95-BF1E76176E38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8B893-3DB6-493D-9A0E-6C1BECC800A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D242F3-FDC7-4F88-9771-5FD3D1B076C6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5FD2C5-9CDA-41F0-92D1-5EE69558AA6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B3FEE-1695-467A-A600-547D86C480BE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8F0C4-28C8-49B7-9795-47CD996A455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C24AD-9E09-4EE7-BDD1-7E8E1B07BA8F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4D23E-3667-41AB-88F2-B5E7AE31353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44F599-582F-4A66-955B-D0D785015F62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09221-8339-4ADB-89DA-26C6B4546C6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F297AF1-2282-425F-90DE-2314D9EE2651}" type="datetime1">
              <a:rPr lang="th-TH"/>
              <a:pPr>
                <a:defRPr/>
              </a:pPr>
              <a:t>17/05/56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cs typeface="Cordia New" pitchFamily="34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82F7D4E-556F-48B7-A4B9-FDE7827B11E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kodmhai.com/m8/T1.html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PART_policy3.pdf" TargetMode="External"/><Relationship Id="rId2" Type="http://schemas.openxmlformats.org/officeDocument/2006/relationships/slide" Target="slide5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3.&#3649;&#3610;&#3610;&#3588;&#3635;&#3586;&#3629;&#3627;&#3609;&#3656;&#3623;&#3618;&#3591;&#3634;&#3609;.pdf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edoc_2133.pdf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slide" Target="slide6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5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5" descr="tre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33375"/>
            <a:ext cx="6296025" cy="542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6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TH SarabunPSK" pitchFamily="34" charset="-34"/>
              </a:rPr>
              <a:t>การจัดทำโครงการ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350" y="5516563"/>
            <a:ext cx="6400800" cy="134143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b="1" smtClean="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กลุ่มพัฒนานโยบายอุดมศึกษา </a:t>
            </a:r>
          </a:p>
          <a:p>
            <a:pPr eaLnBrk="1" hangingPunct="1">
              <a:defRPr/>
            </a:pPr>
            <a:r>
              <a:rPr lang="th-TH" b="1" smtClean="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สำนักนโยบายและแผนการอุดมศึกษา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7DCB0C-8C33-4BA2-9066-79641F789E48}" type="slidenum">
              <a:rPr lang="th-TH"/>
              <a:pPr>
                <a:defRPr/>
              </a:pPr>
              <a:t>10</a:t>
            </a:fld>
            <a:endParaRPr lang="th-TH"/>
          </a:p>
        </p:txBody>
      </p:sp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การบริหารจัดการภาครัฐ</a:t>
            </a: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: </a:t>
            </a: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 (ต่อ)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การสื่อสารและถ่ายทอดยุทธศาสตร์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(Strategy Communication and Translation)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ให้อยู่ในรูปแบบที่เข้าใจง่ายสำหรับบุคลากรทุกระดับ เพื่อเป็นแนวทางในการนำแผนไปสู่การปฏิบัติ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88D6B2-E128-4D81-A7EC-35B10025C20E}" type="slidenum">
              <a:rPr lang="th-TH"/>
              <a:pPr>
                <a:defRPr/>
              </a:pPr>
              <a:t>11</a:t>
            </a:fld>
            <a:endParaRPr lang="th-TH"/>
          </a:p>
        </p:txBody>
      </p:sp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พระราชบัญญัติการศึกษาแห่งชาติ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มาตรา 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33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สภาการศึกษา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มีหน้าที่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1)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พิจารณาเสนอ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แผนการศึกษาแห่งชาติที่บูรณาการศาสนา ศิลปะ วัฒนธรรม และกีฬากับการศึกษาทุกระดับ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2)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พิจารณาเสนอนโยบาย แผน และมาตรฐานการศึกษา เพื่อดำเนินการให้เป็นไปตามแผนตาม (</a:t>
            </a: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1)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en-US" sz="2800" b="1" smtClean="0">
                <a:latin typeface="TH SarabunPSK" pitchFamily="34" charset="-34"/>
                <a:cs typeface="TH SarabunPSK" pitchFamily="34" charset="-34"/>
              </a:rPr>
              <a:t>	…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วรรคสอง การเสนอนโยบาย แผนการศึกษาแห่งชาติ และมาตรฐานการศึกษาให้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เสนอต่อคณะรัฐมนตรี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5EBF06-4B89-484F-B9DA-FA7FBF47CE92}" type="slidenum">
              <a:rPr lang="th-TH"/>
              <a:pPr>
                <a:defRPr/>
              </a:pPr>
              <a:t>12</a:t>
            </a:fld>
            <a:endParaRPr lang="th-TH"/>
          </a:p>
        </p:txBody>
      </p:sp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พระราชบัญญัติการศึกษาแห่งชาติ (ต่อ)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มาตรา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34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วรรคสาม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คณะกรรมการการอุดมศึกษา มีหน้าที่พิจารณาเสนอนโยบาย แผนพัฒนา และมาตรฐานการอุดมศึกษา ที่สอดคล้องกับความต้องการตาม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แผนพัฒนาเศรษฐกิจและสังคมแห่งชาติ และแผนการศึกษาแห่งชาติ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การสนับสนุนทรัพยากร การติดตาม ตรวจสอบ และประเมินผลการจัดการศึกษาระดับอุดมศึกษา โดยคำนึงถึง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ความเป็นอิสระและความเป็นเลิศทางวิชาการ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ของสถานศึกษาระดับปริญญาตามกฎหมายว่าด้วยการจัดตั้งสถานศึกษาแต่ละแห่ง และกฎหมายที่เกี่ยวข้อง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701DCA-E810-436A-A79D-4B2165F89F21}" type="slidenum">
              <a:rPr lang="th-TH"/>
              <a:pPr>
                <a:defRPr/>
              </a:pPr>
              <a:t>13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บ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ระเบียบบริหารราชการกระทรวงศึกษาธิการ พ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ศ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 2546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(ต่อ)</a:t>
            </a:r>
          </a:p>
        </p:txBody>
      </p:sp>
      <p:sp>
        <p:nvSpPr>
          <p:cNvPr id="30723" name="Content Placeholder 2"/>
          <p:cNvSpPr>
            <a:spLocks/>
          </p:cNvSpPr>
          <p:nvPr/>
        </p:nvSpPr>
        <p:spPr bwMode="auto">
          <a:xfrm>
            <a:off x="468313" y="13414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มาตรา 14 ให้มีสภาการศึกษา มีหน้าที่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(1) พิจารณาเสนอแผนการศึกษาแห่งชาติที่บูรณาการศาสนา ศิลปะ วัฒนธรรมและกีฬากับการศึกษาทุกระดับ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(2) พิจารณาเสนอนโยบาย แผน และมาตรฐานการศึกษาเพื่อดำเนินการให้เป็นไปตามแผนตาม (1)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(3) พิจารณาเสนอนโยบายและแผนในการสนับสนุนทรัพยากรเพื่อการศึกษา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(4) ดำเนินการประเมินผลการจัดการศึกษาตาม (1)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(5) ให้ความเห็นหรือคำแนะนำในเรื่องกฎหมายและกฎกระทรวงที่เกี่ยวกับการศึกษา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การเสนอนโยบาย แผนการศึกษาแห่งชาติ และมาตรฐานการศึกษา ให้เสนอต่อคณะรัฐมนตรี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</a:pPr>
            <a:endParaRPr lang="th-TH" b="1"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h-TH" b="1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E9BDEC-9703-43D2-8234-C7FB59D7EB23}" type="slidenum">
              <a:rPr lang="th-TH"/>
              <a:pPr>
                <a:defRPr/>
              </a:pPr>
              <a:t>14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บ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ระเบียบบริหารราชการกระทรวงศึกษาธิการ พ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ศ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 2546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(ต่อ)</a:t>
            </a:r>
          </a:p>
        </p:txBody>
      </p:sp>
      <p:sp>
        <p:nvSpPr>
          <p:cNvPr id="31747" name="Content Placeholder 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	มาตรา 16 วรรคแรก ให้มีคณะกรรมการการอุดมศึกษา มีหน้าที่พิจารณาเสนอนโยบายแผนพัฒนา และมาตรฐานการอุดมศึกษาที่สอดคล้องกับแผนพัฒนาเศรษฐกิจและสังคมแห่งชาติและแผนการศึกษาแห่งชาติ การสนับสนุนทรัพยากร การติดตาม ตรวจสอบ และประเมินผลการจัดการศึกษาระดับอุดมศึกษา โดยคำนึงถึงความเป็นอิสระและความเป็นเลิศทางวิชาการของสถานศึกษาระดับปริญญา ตามกฎหมายว่าด้วยการจัดตั้งสถานศึกษาแต่ละแห่งและกฎหมายที่เกี่ยวข้อง และเสนอแนะในการออกระเบียบ หลักเกณฑ์ และประกาศที่เกี่ยวกับการบริหารงานของสำนักงาน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</a:pPr>
            <a:endParaRPr lang="th-TH" sz="3200" b="1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46CF332-2C38-46DC-B0BB-1423FF6EA034}" type="slidenum">
              <a:rPr lang="th-TH"/>
              <a:pPr>
                <a:defRPr/>
              </a:pPr>
              <a:t>15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พ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ร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บ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 ระเบียบบริหารราชการกระทรวงศึกษาธิการ พ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ศ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  <a:cs typeface="Angsana New" pitchFamily="18" charset="-34"/>
              </a:rPr>
              <a:t>. 2546 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Angsana New" pitchFamily="18" charset="-34"/>
              </a:rPr>
              <a:t>(ต่อ)</a:t>
            </a:r>
          </a:p>
        </p:txBody>
      </p:sp>
      <p:sp>
        <p:nvSpPr>
          <p:cNvPr id="31747" name="Content Placeholder 2"/>
          <p:cNvSpPr>
            <a:spLocks/>
          </p:cNvSpPr>
          <p:nvPr/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  <a:defRPr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	มาตรา 16 วรรค 4 ให้สำนักงานคณะกรรมการการอุดมศึกษา ทำหน้าที่รับผิดชอบ</a:t>
            </a:r>
            <a:r>
              <a:rPr lang="th-TH" sz="3200" b="1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งานเลขานุการของคณะกรรมการการอุดมศึกษา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3200" b="1">
                <a:solidFill>
                  <a:srgbClr val="FF0000"/>
                </a:solidFill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มีอำนาจหน้าที่ตามที่กำหนดใน</a:t>
            </a:r>
            <a:r>
              <a:rPr lang="th-TH" sz="32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กฎกระทรวงว่าด้วยการแบ่งส่วนราชการ</a:t>
            </a:r>
            <a:r>
              <a:rPr lang="th-TH" sz="3200" b="1">
                <a:latin typeface="TH SarabunPSK" pitchFamily="34" charset="-34"/>
                <a:cs typeface="TH SarabunPSK" pitchFamily="34" charset="-34"/>
              </a:rPr>
              <a:t>ตามมาตรา 11 โดยมีเลขาธิการคณะกรรมการการอุดมศึกษาทำหน้าที่เป็นกรรมการและเลขานุการของคณะกรรมการการอุดมศึกษา</a:t>
            </a:r>
          </a:p>
          <a:p>
            <a:pPr marL="342900" indent="-342900">
              <a:spcBef>
                <a:spcPct val="20000"/>
              </a:spcBef>
              <a:buFont typeface="Arial" charset="0"/>
              <a:buChar char="•"/>
              <a:defRPr/>
            </a:pPr>
            <a:endParaRPr lang="th-TH" sz="3200" b="1">
              <a:latin typeface="TH SarabunPSK" pitchFamily="34" charset="-34"/>
              <a:cs typeface="TH SarabunPSK" pitchFamily="34" charset="-34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 typeface="Arial" charset="0"/>
              <a:buChar char="•"/>
              <a:defRPr/>
            </a:pPr>
            <a:endParaRPr lang="th-TH" sz="3200" b="1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3541AF-D5C6-4CB8-BC26-04F0B18857AC}" type="slidenum">
              <a:rPr lang="th-TH"/>
              <a:pPr>
                <a:defRPr/>
              </a:pPr>
              <a:t>16</a:t>
            </a:fld>
            <a:endParaRPr lang="th-TH"/>
          </a:p>
        </p:txBody>
      </p:sp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กฎกระทรวง แบ่งส่วนราชการสำนักงานคณะกรรมการการอุดมศึกษา กระทรวงศึกษาธิการ พ.ศ. 2546</a:t>
            </a:r>
            <a:r>
              <a:rPr lang="th-TH" sz="3600" smtClean="0"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32771" name="Rectangle 5"/>
          <p:cNvSpPr>
            <a:spLocks noChangeArrowheads="1"/>
          </p:cNvSpPr>
          <p:nvPr/>
        </p:nvSpPr>
        <p:spPr bwMode="auto">
          <a:xfrm>
            <a:off x="539750" y="1628775"/>
            <a:ext cx="8135938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	ข้อ</a:t>
            </a:r>
            <a:r>
              <a:rPr lang="th-TH" b="1">
                <a:solidFill>
                  <a:srgbClr val="CC0000"/>
                </a:solidFill>
                <a:latin typeface="TH SarabunPSK" pitchFamily="34" charset="-34"/>
                <a:ea typeface="MS Sans Serif"/>
                <a:cs typeface="TH SarabunPSK" pitchFamily="34" charset="-34"/>
              </a:rPr>
              <a:t> </a:t>
            </a: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1 ให้สำนักงานคณะกรรมการการอุดมศึกษา มีภารกิจเกี่ยวกับการจัดและส่งเสริมการศึกษาระดับอุดมศึกษาโดยคำนึงถึง</a:t>
            </a:r>
            <a:r>
              <a:rPr lang="th-TH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ea typeface="MS Sans Serif"/>
                <a:cs typeface="TH SarabunPSK" pitchFamily="34" charset="-34"/>
              </a:rPr>
              <a:t>ความเป็นอิสระ และความเป็นเลิศทางวิชาการ</a:t>
            </a: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ของสถานศึกษาระดับปริญญา โดยให้มีอำนาจหน้าที่ดังต่อไปนี้</a:t>
            </a:r>
            <a:b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            (1) </a:t>
            </a:r>
            <a:r>
              <a:rPr lang="th-TH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ea typeface="MS Sans Serif"/>
                <a:cs typeface="TH SarabunPSK" pitchFamily="34" charset="-34"/>
              </a:rPr>
              <a:t>จัดทำข้อเสนอนโยบายและมาตรฐานการอุดมศึกษา และแผนพัฒนาการอุดมศึกษา</a:t>
            </a: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 รวมทั้งดำเนินงานด้านความสัมพันธ์ระดับอุดมศึกษากับต่างประเทศ</a:t>
            </a:r>
            <a:b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            (2) จัดทำหลักเกณฑ์ และแนวทางการสนับสนุนทรัพยากร และการจัดตั้ง จัดสรรงบประมาณอุดหนุนสถาบันอุดมศึกษาและวิทยาลัยชุมชน</a:t>
            </a:r>
            <a:b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ea typeface="MS Sans Serif"/>
                <a:cs typeface="TH SarabunPSK" pitchFamily="34" charset="-34"/>
              </a:rPr>
              <a:t>            (3) ประสานและส่งเสริมการดำเนินงานพัฒนาทรัพยากรมนุษย์และศักยภาพนักศึกษา รวมทั้งผู้พิการ ผู้ด้อยโอกาส และผู้มีความสามารถพิเศษ ในระบบอุดมศึกษา และประสาน ส่งเสริม สนับสนุนการวิจัยเพื่อสร้างองค์ความรู้ใหม่และสนับสนุนการพัฒนาประเทศ</a:t>
            </a:r>
          </a:p>
        </p:txBody>
      </p:sp>
      <p:pic>
        <p:nvPicPr>
          <p:cNvPr id="33796" name="Picture 6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1377950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7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1804988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8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2232025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9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3086100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Picture 10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3513138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Picture 11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4367213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2" name="Picture 12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4794250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F97AF6-B080-44DF-9385-38E8B8BC6167}" type="slidenum">
              <a:rPr lang="th-TH"/>
              <a:pPr>
                <a:defRPr/>
              </a:pPr>
              <a:t>17</a:t>
            </a:fld>
            <a:endParaRPr lang="th-TH"/>
          </a:p>
        </p:txBody>
      </p:sp>
      <p:sp>
        <p:nvSpPr>
          <p:cNvPr id="58370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กฎกระทรวง แบ่งส่วนราชการสำนักงานคณะกรรมการการอุดมศึกษา กระทรวงศึกษาธิการ พ.ศ. 2546 (ต่อ)</a:t>
            </a: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539750" y="1557338"/>
            <a:ext cx="82804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th-TH" sz="3200" b="1">
                <a:latin typeface="TH SarabunPSK" pitchFamily="34" charset="-34"/>
                <a:cs typeface="TH SarabunPSK" pitchFamily="34" charset="-34"/>
              </a:rPr>
              <a:t>            (4) เสนอแนะเกี่ยวกับการจัดตั้ง ยุบ รวม ปรับปรุงและยกเลิกสถาบันอุดมศึกษาและวิทยาลัยชุมชน</a:t>
            </a:r>
            <a:br>
              <a:rPr lang="th-TH" sz="3200" b="1">
                <a:latin typeface="TH SarabunPSK" pitchFamily="34" charset="-34"/>
                <a:cs typeface="TH SarabunPSK" pitchFamily="34" charset="-34"/>
              </a:rPr>
            </a:br>
            <a:r>
              <a:rPr lang="th-TH" sz="3200" b="1">
                <a:latin typeface="TH SarabunPSK" pitchFamily="34" charset="-34"/>
                <a:cs typeface="TH SarabunPSK" pitchFamily="34" charset="-34"/>
              </a:rPr>
              <a:t>            (5) ดำเนินการเกี่ยวกับการติดตาม ตรวจสอบ และประเมินผลการจัดการอุดมศึกษาตามที่คณะกรรมการการอุดมศึกษามอบหมาย รวมทั้งการรวบรวมข้อมูลและจัดทำสารสนเทศด้านการอุดมศึกษา</a:t>
            </a:r>
            <a:br>
              <a:rPr lang="th-TH" sz="3200" b="1">
                <a:latin typeface="TH SarabunPSK" pitchFamily="34" charset="-34"/>
                <a:cs typeface="TH SarabunPSK" pitchFamily="34" charset="-34"/>
              </a:rPr>
            </a:br>
            <a:r>
              <a:rPr lang="th-TH" sz="3200" b="1">
                <a:latin typeface="TH SarabunPSK" pitchFamily="34" charset="-34"/>
                <a:cs typeface="TH SarabunPSK" pitchFamily="34" charset="-34"/>
              </a:rPr>
              <a:t>            (6) ดำเนินการเกี่ยวกับ</a:t>
            </a:r>
            <a:r>
              <a:rPr lang="th-TH" sz="32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งานเลขานุการของคณะกรรมการการอุดมศึกษา</a:t>
            </a:r>
            <a:br>
              <a:rPr lang="th-TH" sz="32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3200" b="1">
                <a:latin typeface="TH SarabunPSK" pitchFamily="34" charset="-34"/>
                <a:cs typeface="TH SarabunPSK" pitchFamily="34" charset="-34"/>
              </a:rPr>
              <a:t>            (7) ปฏิบัติงานอื่นใดตามที่กฎหมายกำหนดให้เป็นอำนาจหน้าที่ และความรับผิดชอบของสำนักงานคณะกรรมการการอุดมศึกษา หรือตามที่รัฐมนตรีหรือคณะรัฐมนตรีมอบหมาย</a:t>
            </a:r>
          </a:p>
        </p:txBody>
      </p:sp>
      <p:pic>
        <p:nvPicPr>
          <p:cNvPr id="34820" name="Picture 4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1377950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1804988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2" name="Picture 6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2232025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3" name="Picture 7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3086100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4" name="Picture 8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3513138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5" name="Picture 9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4367213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6" name="Picture 10" descr="Spa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94188" y="4794250"/>
            <a:ext cx="762000" cy="1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CDBFF-4ED5-4B08-B32A-97F2D15F965F}" type="slidenum">
              <a:rPr lang="th-TH"/>
              <a:pPr>
                <a:defRPr/>
              </a:pPr>
              <a:t>18</a:t>
            </a:fld>
            <a:endParaRPr lang="th-TH"/>
          </a:p>
        </p:txBody>
      </p:sp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609600" y="533400"/>
            <a:ext cx="7924800" cy="7016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th-TH" sz="4000" b="1">
                <a:cs typeface="Angsana New" pitchFamily="18" charset="-34"/>
                <a:sym typeface="Wingdings" pitchFamily="2" charset="2"/>
              </a:rPr>
              <a:t> </a:t>
            </a:r>
            <a:r>
              <a:rPr lang="th-TH" sz="4000" b="1"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แผนอุดมศึกษาระยะยาว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609600" y="5334000"/>
            <a:ext cx="79248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500" b="1" u="sng">
                <a:cs typeface="Angsana New" pitchFamily="18" charset="-34"/>
                <a:sym typeface="Wingdings" pitchFamily="2" charset="2"/>
              </a:rPr>
              <a:t></a:t>
            </a:r>
            <a:r>
              <a:rPr lang="th-TH" sz="2500" b="1" u="sng">
                <a:latin typeface="Browallia New" pitchFamily="34" charset="-34"/>
                <a:ea typeface="Times New Roman" pitchFamily="18" charset="0"/>
                <a:cs typeface="Browallia New" pitchFamily="34" charset="-34"/>
                <a:sym typeface="Wingdings 2" pitchFamily="18" charset="2"/>
              </a:rPr>
              <a:t>กรอบ</a:t>
            </a:r>
            <a:r>
              <a:rPr lang="th-TH" sz="2500" b="1" u="sng"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แผนอุดมศึกษาระยะยาว ฉบับที่สอง ( พ.ศ.2551 – 2565 )</a:t>
            </a:r>
          </a:p>
          <a:p>
            <a:pPr lvl="1">
              <a:spcAft>
                <a:spcPct val="50000"/>
              </a:spcAft>
              <a:buFont typeface="Wingdings 2" pitchFamily="18" charset="2"/>
              <a:buChar char=""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เริ่มดำเนินการต้นปี พ.ศ.2550 / </a:t>
            </a:r>
            <a:r>
              <a:rPr lang="th-TH" sz="20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ครม.เห็นชอบ</a:t>
            </a:r>
            <a:r>
              <a:rPr lang="th-TH" sz="2000" b="1">
                <a:latin typeface="Browallia New" pitchFamily="34" charset="-34"/>
                <a:ea typeface="Times New Roman" pitchFamily="18" charset="0"/>
                <a:cs typeface="Browallia New" pitchFamily="34" charset="-34"/>
              </a:rPr>
              <a:t>ต้นปี พ.ศ.2551</a:t>
            </a:r>
          </a:p>
        </p:txBody>
      </p:sp>
      <p:sp>
        <p:nvSpPr>
          <p:cNvPr id="34820" name="Rectangle 4"/>
          <p:cNvSpPr>
            <a:spLocks noChangeArrowheads="1"/>
          </p:cNvSpPr>
          <p:nvPr/>
        </p:nvSpPr>
        <p:spPr bwMode="auto">
          <a:xfrm>
            <a:off x="609600" y="1219200"/>
            <a:ext cx="7924800" cy="405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thaiDist"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 u="sng">
                <a:latin typeface="TH SarabunPSK" pitchFamily="34" charset="-34"/>
                <a:ea typeface="Times New Roman" pitchFamily="18" charset="0"/>
                <a:cs typeface="TH SarabunPSK" pitchFamily="34" charset="-34"/>
                <a:sym typeface="Wingdings" pitchFamily="2" charset="2"/>
              </a:rPr>
              <a:t></a:t>
            </a:r>
            <a:r>
              <a:rPr lang="th-TH" sz="2000" b="1" u="sng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แผนอุดมศึกษาระยะยาว ฉบับแรก ( พ.ศ.2533 – 2547 )</a:t>
            </a:r>
          </a:p>
          <a:p>
            <a:pPr lvl="1" algn="thaiDist">
              <a:spcAft>
                <a:spcPct val="50000"/>
              </a:spcAft>
              <a:buFont typeface="Wingdings 2" pitchFamily="18" charset="2"/>
              <a:buChar char=""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เริ่มดำเนินการ ปี พ.ศ.2530 / </a:t>
            </a:r>
            <a:r>
              <a:rPr lang="th-TH" sz="2000" b="1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ครม.เห็นชอบ</a:t>
            </a: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แผนต้นปี พ.ศ.2535</a:t>
            </a:r>
          </a:p>
          <a:p>
            <a:pPr lvl="1" algn="thaiDist">
              <a:spcAft>
                <a:spcPct val="50000"/>
              </a:spcAft>
              <a:buFont typeface="Wingdings 2" pitchFamily="18" charset="2"/>
              <a:buChar char=""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มีการศึกษาวิจัย 23 เรื่องประกอบ</a:t>
            </a:r>
          </a:p>
          <a:p>
            <a:pPr lvl="1" algn="thaiDist">
              <a:spcAft>
                <a:spcPct val="50000"/>
              </a:spcAft>
              <a:buFont typeface="Wingdings 2" pitchFamily="18" charset="2"/>
              <a:buChar char=""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แผนให้ความสำคัญกับ </a:t>
            </a:r>
            <a:r>
              <a:rPr lang="en-US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:</a:t>
            </a:r>
          </a:p>
          <a:p>
            <a:pPr lvl="2" algn="thaiDist"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- การกระจายโอกาสและความเสมอภาค</a:t>
            </a:r>
          </a:p>
          <a:p>
            <a:pPr lvl="2" algn="thaiDist"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- คุณภาพและความเป็นเลิศของอุดมศึกษา</a:t>
            </a:r>
          </a:p>
          <a:p>
            <a:pPr lvl="2" algn="thaiDist"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- ความมีประสิทธิภาพ</a:t>
            </a:r>
          </a:p>
          <a:p>
            <a:pPr lvl="2" algn="thaiDist"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- ความเป็นสากลของอุดมศึกษา</a:t>
            </a:r>
          </a:p>
          <a:p>
            <a:pPr lvl="2" algn="thaiDist">
              <a:spcAft>
                <a:spcPct val="50000"/>
              </a:spcAft>
              <a:buFont typeface="Wingdings 2" pitchFamily="18" charset="2"/>
              <a:buNone/>
              <a:tabLst>
                <a:tab pos="628650" algn="l"/>
                <a:tab pos="1704975" algn="ctr"/>
                <a:tab pos="4933950" algn="l"/>
                <a:tab pos="6543675" algn="ctr"/>
              </a:tabLst>
              <a:defRPr/>
            </a:pPr>
            <a:r>
              <a:rPr lang="th-TH" sz="2000" b="1">
                <a:latin typeface="TH SarabunPSK" pitchFamily="34" charset="-34"/>
                <a:ea typeface="Times New Roman" pitchFamily="18" charset="0"/>
                <a:cs typeface="TH SarabunPSK" pitchFamily="34" charset="-34"/>
              </a:rPr>
              <a:t>- การร่วมรับภาระของเอกชน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4F8E50-BE6D-4864-A759-C59793389AD1}" type="slidenum">
              <a:rPr lang="th-TH"/>
              <a:pPr>
                <a:defRPr/>
              </a:pPr>
              <a:t>19</a:t>
            </a:fld>
            <a:endParaRPr lang="th-TH"/>
          </a:p>
        </p:txBody>
      </p:sp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609600" y="533400"/>
            <a:ext cx="8001000" cy="1066800"/>
          </a:xfrm>
          <a:solidFill>
            <a:srgbClr val="CCFFFF"/>
          </a:solidFill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H SarabunPSK" pitchFamily="34" charset="-34"/>
                <a:cs typeface="TH SarabunPSK" pitchFamily="34" charset="-34"/>
              </a:rPr>
              <a:t>กรอบแผนพัฒนาอุดมศึกษาระยะยาว 15 ปี </a:t>
            </a:r>
            <a:br>
              <a:rPr lang="th-TH" sz="40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4000" b="1" smtClean="0">
                <a:effectLst>
                  <a:outerShdw blurRad="38100" dist="38100" dir="2700000" algn="tl">
                    <a:srgbClr val="FFFFFF"/>
                  </a:outerShdw>
                </a:effectLst>
                <a:latin typeface="TH SarabunPSK" pitchFamily="34" charset="-34"/>
                <a:cs typeface="TH SarabunPSK" pitchFamily="34" charset="-34"/>
              </a:rPr>
              <a:t>ฉบับที่ 2 (พ.ศ.2551-2565)</a:t>
            </a: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395288" y="2514600"/>
            <a:ext cx="394811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5725">
              <a:lnSpc>
                <a:spcPct val="80000"/>
              </a:lnSpc>
              <a:buFont typeface="Wingdings 2" pitchFamily="18" charset="2"/>
              <a:buNone/>
              <a:tabLst>
                <a:tab pos="361950" algn="l"/>
              </a:tabLst>
              <a:defRPr/>
            </a:pP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 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ความเปลี่ยนแปลงด้านประชากร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พลังงานและสิ่งแวดล้อม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การมีงานทำและตลาดแรงงานใน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อนาคต(โครงสร้างเศรษฐกิจ โลกาภิวัตน์ 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ความเปลี่ยนแปลงทางเทคโนโลยี 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ยุคสารสนเทศ)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การกระจายอำนาจการปกครอง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การจัดการความขัดแย้งและความรุนแรง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เยาวชน นักศึกษา และบัณฑิตในอนาคต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เศรษฐกิจพอเพียง</a:t>
            </a: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4724400" y="2514600"/>
            <a:ext cx="4095750" cy="379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5725">
              <a:lnSpc>
                <a:spcPct val="80000"/>
              </a:lnSpc>
              <a:buFont typeface="Wingdings 2" pitchFamily="18" charset="2"/>
              <a:buNone/>
              <a:tabLst>
                <a:tab pos="361950" algn="l"/>
              </a:tabLst>
              <a:defRPr/>
            </a:pP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 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รอยต่อกับการศึกษาระดับอื่น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การแก้ปัญหาอุดมศึกษาในปัจจุบัน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ธรรมาภิบาลและการบริหารจัดการ	อุดมศึกษา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บทบาทมหาวิทยาลัยในการพัฒนาขีด	ความสามารถในการแข่งขันของประเทศ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การเงินอุดมศึกษา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การพัฒนาบุคลากรในอุดมศึกษา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เครือข่ายอุดมศึกษา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การพัฒนาอุดมศึกษาในเขตพัฒนาพิเศษ	เฉพาะกิจจังหวัดชายแดนภาคใต้</a:t>
            </a:r>
            <a:b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โครงสร้างพื้นฐานการเรียนรู้</a:t>
            </a:r>
          </a:p>
        </p:txBody>
      </p:sp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609600" y="1676400"/>
            <a:ext cx="3733800" cy="8382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</a:pPr>
            <a:r>
              <a:rPr lang="th-TH" sz="2500" b="1">
                <a:latin typeface="TH SarabunPSK" pitchFamily="34" charset="-34"/>
                <a:cs typeface="TH SarabunPSK" pitchFamily="34" charset="-34"/>
              </a:rPr>
              <a:t>ภาพอนาคตที่มีผลต่อโลก </a:t>
            </a:r>
            <a:br>
              <a:rPr lang="th-TH" sz="2500" b="1">
                <a:latin typeface="TH SarabunPSK" pitchFamily="34" charset="-34"/>
                <a:cs typeface="TH SarabunPSK" pitchFamily="34" charset="-34"/>
              </a:rPr>
            </a:br>
            <a:r>
              <a:rPr lang="th-TH" sz="2500" b="1">
                <a:latin typeface="TH SarabunPSK" pitchFamily="34" charset="-34"/>
                <a:cs typeface="TH SarabunPSK" pitchFamily="34" charset="-34"/>
              </a:rPr>
              <a:t>ประเทศและอุดมศึกษาไทย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4724400" y="1676400"/>
            <a:ext cx="3886200" cy="83820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th-TH" sz="2500" b="1"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TH SarabunPSK" pitchFamily="34" charset="-34"/>
              </a:rPr>
              <a:t>ประเด็นทิศทาง</a:t>
            </a:r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4495800" y="1676400"/>
            <a:ext cx="0" cy="4114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896" name="Line 8"/>
          <p:cNvSpPr>
            <a:spLocks noChangeShapeType="1"/>
          </p:cNvSpPr>
          <p:nvPr/>
        </p:nvSpPr>
        <p:spPr bwMode="auto">
          <a:xfrm>
            <a:off x="609600" y="5791200"/>
            <a:ext cx="800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BCC547-8E94-4FAB-BAD7-BFB843CD97C2}" type="slidenum">
              <a:rPr lang="th-TH"/>
              <a:pPr>
                <a:defRPr/>
              </a:pPr>
              <a:t>2</a:t>
            </a:fld>
            <a:endParaRPr lang="th-TH"/>
          </a:p>
        </p:txBody>
      </p:sp>
      <p:sp>
        <p:nvSpPr>
          <p:cNvPr id="614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sz="6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TH SarabunPSK" pitchFamily="34" charset="-34"/>
              </a:rPr>
              <a:t>หัวข้อการแลกเปลี่ยนเรียนรู้</a:t>
            </a:r>
          </a:p>
        </p:txBody>
      </p:sp>
      <p:sp>
        <p:nvSpPr>
          <p:cNvPr id="6144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1. ทฤษฎีการวางแผนเชิงยุทธศาสตร์ (ภาคธุรกิจเอกชน)</a:t>
            </a:r>
          </a:p>
          <a:p>
            <a:pPr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2. ทฤษฎีการวางแผนเชิงยุทธศาสตร์ (ภาครัฐ)</a:t>
            </a:r>
          </a:p>
          <a:p>
            <a:pPr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3. กฎหมายที่เกี่ยวข้อง</a:t>
            </a:r>
          </a:p>
          <a:p>
            <a:pPr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4. แผนผังแสดงความสัมพันธ์ระหว่าง แผนงาน-แผนเงิน-คำรับรองการปฏิบัติราชการ</a:t>
            </a:r>
          </a:p>
          <a:p>
            <a:pPr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5. การเขียนโครงการ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228678-DA21-49C8-9F2A-5B8400E2A174}" type="slidenum">
              <a:rPr lang="th-TH"/>
              <a:pPr>
                <a:defRPr/>
              </a:pPr>
              <a:t>20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พระราชบัญญัติระเบียบบริหารราชการแผ่นดิน พ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 2534</a:t>
            </a:r>
            <a:endParaRPr lang="th-TH" sz="3600" b="1" smtClean="0"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pPr lvl="1" eaLnBrk="1" hangingPunct="1"/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มาตรา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3/1* “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การบริหารราชการตามพระราชบัญญัตินี้ ต้องเป็นไปเพื่อประโยชน์สุขของประชาชน เกิดผลสัมฤทธิ์ต่อภารกิจของรัฐ ความมีประสิทธิภาพ ความคุ้มค่าในเชิงภารกิจแห่งรัฐ การลดขั้นตอนการปฏิบัติงาน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…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การตอบสนองความต้องการของประชาชน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…”</a:t>
            </a:r>
          </a:p>
          <a:p>
            <a:pPr lvl="1" eaLnBrk="1" hangingPunct="1"/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วรรคสาม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ในการปฏิบัติหน้าที่ของส่วนราชการ ต้องใช้วิธีการบริหารกิจการบ้านเมืองที่ดี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 …”</a:t>
            </a:r>
          </a:p>
          <a:p>
            <a:pPr lvl="1" eaLnBrk="1" hangingPunct="1"/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วรรคสี่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เพื่อประโยชน์ในการดำเนินการให้เป็นไปตามมาตรนี้ จะตราพระราชกฤษฎีกากำหนดหลักเกณฑ์และวิธีการในการปฏิบัติราชการและการสั่งการให้ส่วนราชการและข้าราชการปฏิบัติก็ได้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”</a:t>
            </a:r>
            <a:endParaRPr lang="th-TH" b="1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7088" y="5949950"/>
            <a:ext cx="7777162" cy="574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ngsana New" pitchFamily="18" charset="-34"/>
                <a:cs typeface="Angsana New" pitchFamily="18" charset="-34"/>
              </a:rPr>
              <a:t>*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เพิ่มเติมโดยมาตรา 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แห่ง พ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ร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บ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 ระเบียบบริหารราชการแผ่นดิน (ฉบับที่ 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5) 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พ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2400" dirty="0">
                <a:latin typeface="Angsana New" pitchFamily="18" charset="-34"/>
                <a:cs typeface="Angsana New" pitchFamily="18" charset="-34"/>
              </a:rPr>
              <a:t>ศ</a:t>
            </a:r>
            <a:r>
              <a:rPr lang="en-US" sz="2400" dirty="0">
                <a:latin typeface="Angsana New" pitchFamily="18" charset="-34"/>
                <a:cs typeface="Angsana New" pitchFamily="18" charset="-34"/>
              </a:rPr>
              <a:t>. 2545</a:t>
            </a:r>
            <a:endParaRPr lang="th-TH" sz="24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BDDC1E-799A-4FAC-8AFB-F4D153189E9C}" type="slidenum">
              <a:rPr lang="th-TH"/>
              <a:pPr>
                <a:defRPr/>
              </a:pPr>
              <a:t>21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พระราชกฤษฎีกาว่าด้วยหลักเกณฑ์และวิธีการบริหารกิจการบ้านเมืองที่ดี พ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 2546</a:t>
            </a:r>
            <a:endParaRPr lang="th-TH" sz="3600" b="1" smtClean="0"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		มาตรา </a:t>
            </a:r>
            <a:r>
              <a:rPr lang="en-US" sz="3000" b="1" smtClean="0">
                <a:latin typeface="TH SarabunPSK" pitchFamily="34" charset="-34"/>
                <a:cs typeface="TH SarabunPSK" pitchFamily="34" charset="-34"/>
              </a:rPr>
              <a:t>12 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เพื่อประโยชน์ในการปฏิบัติราชการให้เกิดผลสัมฤทธิ์ ก</a:t>
            </a:r>
            <a:r>
              <a:rPr lang="en-US" sz="3000" b="1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พ</a:t>
            </a:r>
            <a:r>
              <a:rPr lang="en-US" sz="3000" b="1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ร</a:t>
            </a:r>
            <a:r>
              <a:rPr lang="en-US" sz="3000" b="1" smtClean="0">
                <a:latin typeface="TH SarabunPSK" pitchFamily="34" charset="-34"/>
                <a:cs typeface="TH SarabunPSK" pitchFamily="34" charset="-34"/>
              </a:rPr>
              <a:t>. 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อาจเสนอต่อคณะรัฐมนตรีเพื่อกำหนดมาตรการกำกับการปฏิบัติราชการ โดยวิธีการจัดทำความตกลงเป็นลายลักษณ์อักษรหรือโดยวิธีอื่นใด เพื่อแสดงความรับผิดชอบในการปฏิบัติราชการ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		มาตรา </a:t>
            </a:r>
            <a:r>
              <a:rPr lang="en-US" sz="3000" b="1" smtClean="0">
                <a:latin typeface="TH SarabunPSK" pitchFamily="34" charset="-34"/>
                <a:cs typeface="TH SarabunPSK" pitchFamily="34" charset="-34"/>
              </a:rPr>
              <a:t>13 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ให้คณะรัฐมนตรีจัดให้มีแผนการบริหารราชการแผ่นดินตลอดระยะเวลาการบริหารราชการของคณะรัฐมนตรี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		เมื่อคณะรัฐมนตรีได้แถลงนโยบายต่อรัฐสภาแล้ว ให้สำนักเลขาธิการคณะรัฐมนตรี สำนักเลขาธิการนายกรัฐมนตรี สำนักงานคณะกรรมการพัฒนาการเศรษฐกิจและสังคมแห่งชาติ และสำนักงบประมาณ</a:t>
            </a:r>
            <a:r>
              <a:rPr lang="th-TH" sz="30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ร่วมกันจัดทำแผนการบริหารราชการแผ่นดิน</a:t>
            </a:r>
            <a:r>
              <a:rPr lang="en-US" sz="3000" b="1" smtClean="0">
                <a:latin typeface="TH SarabunPSK" pitchFamily="34" charset="-34"/>
                <a:cs typeface="TH SarabunPSK" pitchFamily="34" charset="-34"/>
              </a:rPr>
              <a:t>…</a:t>
            </a:r>
            <a:endParaRPr lang="th-TH" sz="3000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ED84DC-D686-4C20-B25B-5745EC0D4888}" type="slidenum">
              <a:rPr lang="th-TH"/>
              <a:pPr>
                <a:defRPr/>
              </a:pPr>
              <a:t>22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พระราชกฤษฎีกาว่าด้วยหลักเกณฑ์และวิธีการบริหารกิจการบ้านเมืองที่ดี พ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 2546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(ต่อ)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วรรคสาม เมื่อคณะรัฐมนตรีให้ความเห็นชอบในแผนบริหารราชการแผ่นดินตามวรรคหนึ่งแล้ว ให้มีผลผูกพันคณะรัฐมนตรี รัฐมนตรี และส่วนราชการ ที่จะต้องดำเนินการจัดทำภารกิจให้เป็นไปตามแผนการบริหารราชการแผ่นดินนั้น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มาตรา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14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ในการจัดทำแผนการบริหารราชการแผ่นดินตามมาตรา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13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ให้จัดทำเป็นแผนสี่ปี โดยนำนโยบายของรัฐบาลที่แถลงต่อรัฐสภามาพิจารณาดำเนินการให้สอดคล้องกับแนวนโยบายพื้นฐานแห่งรัฐตามบทบัญญัติของรัฐธรรมนูญแห่งราชอาณาจักรไทยและแผนพัฒนาประเทศด้านต่างๆ ที่เกี่ยวข้อง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AD756C-B3D2-438B-9402-C29F0B17A54A}" type="slidenum">
              <a:rPr lang="th-TH"/>
              <a:pPr>
                <a:defRPr/>
              </a:pPr>
              <a:t>23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พระราชกฤษฎีกาว่าด้วยหลักเกณฑ์และวิธีการบริหารกิจการ</a:t>
            </a:r>
            <a:b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บ้านเมืองที่ดี พ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 2546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(ต่อ)</a:t>
            </a:r>
            <a:endParaRPr lang="th-TH" sz="360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		มาตรา 16 ให้ส่วนราชการจัดทำ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แผนปฏิบัติราชการ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ของส่วนราชการนั้น โดยจัดทำเป็น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แผนสี่ปี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ซึ่ง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จะต้องสอดคล้องกับแผนการบริหารราชการแผ่นดิน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ตาม มาตรา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  <a:hlinkClick r:id="rId2"/>
              </a:rPr>
              <a:t>13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28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	ในแต่ละปีงบประมาณ ให้ส่วนราชการจัดทำ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แผนปฏิบัติราชการประจำปี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โดยให้ระบุ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สาระสำคัญ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เกี่ยวกับ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นโยบายการปฏิบัติราชการ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ของส่วนราชการ 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ผลสัมฤทธิ์ของงาน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รวมทั้ง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ประมาณการรายได้และรายจ่ายและทรัพยากรอื่น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ที่จะต้องใช้เสนอต่อรัฐมนตรีเพื่อให้ความเห็นชอบ</a:t>
            </a:r>
            <a:br>
              <a:rPr lang="th-TH" sz="28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	เมื่อรัฐมนตรีให้ความเห็นชอบแผนปฏิบัติราชการของส่วนราชการใด ตามวรรคสองแล้ว ให้สำนักงบประมาณดำเนินการจัดสรรงบประมาณเพื่อปฏิบัติงานให้บรรลุผลสำเร็จในแต่ละภารกิจ ตามแผนปฏิบัติราชการดังกล่าว</a:t>
            </a:r>
            <a:br>
              <a:rPr lang="th-TH" sz="28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	ในกรณีที่ส่วนราชการ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มิได้เสนอแผนปฏิบัติราชการในภารกิจใด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หรือภารกิจใด</a:t>
            </a: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ไม่ได้รับความเห็นชอบจากรัฐมนตรี มิให้สำนักงบประมาณจัดสรรงบประมาณสำหรับภารกิจนั้น</a:t>
            </a:r>
            <a:b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	เมื่อสิ้นปีงบประมาณให้ส่วนราชการจัดทำรายงาน แสดงผลสัมฤทธิ์ของแผนปฏิบัติราชการประจำปีเสนอต่อคณะรัฐมนตรี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6136F1-2533-4702-AF3E-AD3E75E07D9D}" type="slidenum">
              <a:rPr lang="th-TH"/>
              <a:pPr>
                <a:defRPr/>
              </a:pPr>
              <a:t>24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พระราชกฤษฎีกาว่าด้วยหลักเกณฑ์และวิธีการบริหารกิจการบ้านเมืองที่ดี พ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 2546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(ต่อ)</a:t>
            </a:r>
            <a:endParaRPr lang="th-TH" sz="360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sz="2900" b="1" smtClean="0">
                <a:latin typeface="TH SarabunPSK" pitchFamily="34" charset="-34"/>
                <a:cs typeface="TH SarabunPSK" pitchFamily="34" charset="-34"/>
              </a:rPr>
              <a:t>		มาตรา 20 เพื่อให้การปฏิบัติราชการภายในส่วนราชการเป็นไปอย่างมีประสิทธิภาพให้ส่วนราชการกำหนด</a:t>
            </a:r>
            <a:r>
              <a:rPr lang="th-TH" sz="29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 แผนการทำงาน ระยะเวลาแล้วเสร็จของงานหรือโครงการและงบประมาณ</a:t>
            </a:r>
            <a:r>
              <a:rPr lang="th-TH" sz="2900" b="1" smtClean="0">
                <a:latin typeface="TH SarabunPSK" pitchFamily="34" charset="-34"/>
                <a:cs typeface="TH SarabunPSK" pitchFamily="34" charset="-34"/>
              </a:rPr>
              <a:t>ที่จะต้องใช้ในแต่ละงานหรือโครงการ และต้องเผยแพร่ให้ข้าราชการและประชาชนทราบทั่วกันด้วย</a:t>
            </a:r>
            <a:br>
              <a:rPr lang="th-TH" sz="29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900" b="1" smtClean="0">
                <a:latin typeface="TH SarabunPSK" pitchFamily="34" charset="-34"/>
                <a:cs typeface="TH SarabunPSK" pitchFamily="34" charset="-34"/>
              </a:rPr>
              <a:t>	มาตรา 21 ให้ส่วนราชการจัดทำบัญชีต้นทุนในงานบริการสาธารณะแต่ละประเภทขึ้น ตามหลักเกณฑ์และวิธีการที่กรมบัญชีกลางกำหนด</a:t>
            </a:r>
            <a:br>
              <a:rPr lang="th-TH" sz="29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900" b="1" smtClean="0">
                <a:latin typeface="TH SarabunPSK" pitchFamily="34" charset="-34"/>
                <a:cs typeface="TH SarabunPSK" pitchFamily="34" charset="-34"/>
              </a:rPr>
              <a:t>ให้ส่วนราชการคำนวณรายจ่ายต่อหน่วยของงานบริการสาธารณะ ที่อยู่ในความรับผิดชอบของส่วนราชการนั้น ตามระยะเวลาที่กรมบัญชีกลางกำหนด และรายงานให้สำนักงบประมาณ กรมบัญชีกลาง และ ก.พ.ร. ทราบ</a:t>
            </a:r>
            <a:br>
              <a:rPr lang="th-TH" sz="29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900" b="1" smtClean="0">
                <a:latin typeface="TH SarabunPSK" pitchFamily="34" charset="-34"/>
                <a:cs typeface="TH SarabunPSK" pitchFamily="34" charset="-34"/>
              </a:rPr>
              <a:t>	ในกรณีที่รายจ่ายต่อหน่วยของงานบริการสาธารณะใดของส่วนราชการใดสูงกว่า รายจ่ายต่อหน่วยของงาน</a:t>
            </a:r>
            <a:r>
              <a:rPr lang="th-TH" sz="29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บริการสาธารณะประเภทและคุณภาพเดียวกันหรือคล้ายคลึงกันของส่วนราชการอื่น</a:t>
            </a:r>
            <a:r>
              <a:rPr lang="th-TH" sz="2900" b="1" smtClean="0">
                <a:latin typeface="TH SarabunPSK" pitchFamily="34" charset="-34"/>
                <a:cs typeface="TH SarabunPSK" pitchFamily="34" charset="-34"/>
              </a:rPr>
              <a:t> ให้ส่วนราชการนั้นจัดทำแผนการลดรายจ่ายต่อหน่วยของงานบริการสาธารณะดังกล่าวเสนอสำนักงบประมาณ กรมบัญชีกลาง และ ก.พ.ร. ทราบ และถ้ามิได้มีข้อทักท้วงประการใด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48A33-8F01-4319-B595-80EDB64C7F6A}" type="slidenum">
              <a:rPr lang="th-TH"/>
              <a:pPr>
                <a:defRPr/>
              </a:pPr>
              <a:t>25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พระราชกฤษฎีกาว่าด้วยหลักเกณฑ์และวิธีการบริหารกิจการบ้านเมืองที่ดี พ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. 2546 </a:t>
            </a:r>
            <a:r>
              <a:rPr lang="th-TH" sz="36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(ต่อ)</a:t>
            </a:r>
            <a:endParaRPr lang="th-TH" sz="3600" smtClean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sz="2700" b="1" smtClean="0">
                <a:latin typeface="TH SarabunPSK" pitchFamily="34" charset="-34"/>
                <a:cs typeface="TH SarabunPSK" pitchFamily="34" charset="-34"/>
              </a:rPr>
              <a:t>		มาตรา 22 ให้สำนักงานคณะกรรมการพัฒนาการเศรษฐกิจและสังคมแห่งชาติ และสำนักงบประมาณร่วมกันจัดให้มี</a:t>
            </a:r>
            <a:r>
              <a:rPr lang="th-TH" sz="27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การประเมินความคุ้มค่า</a:t>
            </a:r>
            <a:r>
              <a:rPr lang="th-TH" sz="2700" b="1" smtClean="0">
                <a:latin typeface="TH SarabunPSK" pitchFamily="34" charset="-34"/>
                <a:cs typeface="TH SarabunPSK" pitchFamily="34" charset="-34"/>
              </a:rPr>
              <a:t>ในการปฏิบัติภารกิจของรัฐที่ส่วนราชการดำเนินการอยู่ เพื่อรายงานคณะรัฐมนตรีสำหรับเป็นแนวทางในการพิจารณาว่าภารกิจใดสมควรจะได้ดำเนินการต่อไปหรือยุบเลิก และเพื่อประโยชน์ในการจัดตั้งงบประมาณของส่วนราชการในปีต่อไป ทั้งนี้ ตามระยะเวลาที่คณะรัฐมนตรีกำหนด</a:t>
            </a:r>
            <a:br>
              <a:rPr lang="th-TH" sz="27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700" b="1" smtClean="0">
                <a:latin typeface="TH SarabunPSK" pitchFamily="34" charset="-34"/>
                <a:cs typeface="TH SarabunPSK" pitchFamily="34" charset="-34"/>
              </a:rPr>
              <a:t>	ในการประเมิน</a:t>
            </a:r>
            <a:r>
              <a:rPr lang="th-TH" sz="2700" b="1" smtClean="0">
                <a:latin typeface="TH SarabunPSK" pitchFamily="34" charset="-34"/>
                <a:cs typeface="TH SarabunPSK" pitchFamily="34" charset="-34"/>
                <a:hlinkClick r:id="rId3" action="ppaction://hlinkfile"/>
              </a:rPr>
              <a:t>ความคุ้มค่า</a:t>
            </a:r>
            <a:r>
              <a:rPr lang="th-TH" sz="2700" b="1" smtClean="0">
                <a:latin typeface="TH SarabunPSK" pitchFamily="34" charset="-34"/>
                <a:cs typeface="TH SarabunPSK" pitchFamily="34" charset="-34"/>
              </a:rPr>
              <a:t>ตามวรรคหนึ่ง ให้คำนึงถึงประเภทและสภาพของแต่ละภารกิจ ความเป็นไปได้ของภารกิจหรือโครงการที่ดำเนินการ ประโยชน์ที่รัฐและประชาชนจะพึงได้และรายจ่ายที่ต้องเสียไปก่อนและหลังที่ส่วนราชการดำเนินการด้วย</a:t>
            </a:r>
            <a:br>
              <a:rPr lang="th-TH" sz="2700" b="1" smtClean="0">
                <a:latin typeface="TH SarabunPSK" pitchFamily="34" charset="-34"/>
                <a:cs typeface="TH SarabunPSK" pitchFamily="34" charset="-34"/>
              </a:rPr>
            </a:br>
            <a:r>
              <a:rPr lang="th-TH" sz="2700" b="1" smtClean="0">
                <a:latin typeface="TH SarabunPSK" pitchFamily="34" charset="-34"/>
                <a:cs typeface="TH SarabunPSK" pitchFamily="34" charset="-34"/>
              </a:rPr>
              <a:t>	ความคุ้มค่าตามมาตรานี้ ให้หมายความถึงประโยชน์หรือผลเสียทางสังคม และประโยชน์หรือผลเสียอื่น </a:t>
            </a:r>
            <a:r>
              <a:rPr lang="th-TH" sz="27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ซึ่งไม่อาจคำนวณเป็นตัวเงินได้</a:t>
            </a:r>
            <a:r>
              <a:rPr lang="th-TH" sz="2700" b="1" smtClean="0">
                <a:latin typeface="TH SarabunPSK" pitchFamily="34" charset="-34"/>
                <a:cs typeface="TH SarabunPSK" pitchFamily="34" charset="-34"/>
              </a:rPr>
              <a:t>ด้วย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6896A3-D40E-4A57-B262-074C16E3CF98}" type="slidenum">
              <a:rPr lang="th-TH"/>
              <a:pPr>
                <a:defRPr/>
              </a:pPr>
              <a:t>26</a:t>
            </a:fld>
            <a:endParaRPr lang="th-TH"/>
          </a:p>
        </p:txBody>
      </p:sp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ระเบียบสำนักนายกรัฐมนตรีว่าด้วยการจัดทำแผนการบริหารราชการแผ่นดินพ.ศ. 2547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	ข้อ 8  ให้ส่วนราชการจัดทำแผนปฏิบัติราชการตามมาตรา 16 แห่งพระราชกฤษฎีกาว่าด้วยหลักเกณฑ์และวิธีการบริหารกิจการบ้านเมืองที่ดี พ.ศ. 2546 ภายในกำหนดเวลา ดังต่อไปนี้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	(1) 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แผนปฏิบัติราชการสี่ปี</a:t>
            </a: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ให้จัดทำให้แล้วเสร็จภายในหกสิบวันนับแต่วันที่แผนการบริหารราชการแผ่นดินประกาศในราชกิจจานุเบกษา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	(2) 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แผนปฏิบัติราชการประจำปี</a:t>
            </a: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 ให้จัดทำและเสนอรัฐมนตรีให้ความเห็นชอบก่อนเสนอคำของบประมาณรายจ่ายประจำปีของปีงบประมาณต่อไป</a:t>
            </a:r>
          </a:p>
          <a:p>
            <a:pPr eaLnBrk="1" hangingPunct="1">
              <a:defRPr/>
            </a:pPr>
            <a:endParaRPr lang="th-TH" b="1" smtClean="0"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84090-1C42-4152-92C6-50DC11178FCF}" type="slidenum">
              <a:rPr lang="th-TH"/>
              <a:pPr>
                <a:defRPr/>
              </a:pPr>
              <a:t>27</a:t>
            </a:fld>
            <a:endParaRPr lang="th-TH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ระเบียบสำนักนายกรัฐมนตรีว่าด้วยการจัดทำแผนการบริหารราชการแผ่นดินพ.ศ. 2547 (ต่อ)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ข้อ 9  ในระหว่างการปฏิบัติตามแผนการบริหารราชการแผ่นดิน ถ้าคณะรัฐมนตรีมีมติให้มีการ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ปรับแผนการบริหารราชการแผ่นดินเพื่อให้เหมาะสมกับนโยบายของรัฐบาล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หรือเพื่อให้สอดคล้องกับสถานการณ์ที่เปลี่ยนแปลงไป ให้ส่วนราชการที่รับผิดชอบเกี่ยวกับการจัดทำแผนการบริหารราชการแผ่นดินตามมาตรา 13 แห่งพระราชกฤษฎีกาว่าด้วยหลักเกณฑ์และวิธีการบริหารกิจการบ้านเมืองที่ดี พ.ศ. 2546 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ดำเนินการแก้ไขแผนการบริหารราชการแผ่นดินให้เป็นไปตามมติคณะรัฐมนตรี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โดยให้นำข้อ 5 มาใช้บังคับโดยอนุโลม และให้สำนักเลขาธิการคณะรัฐมนตรีแจ้งส่วนราชการที่เกี่ยวข้องดำเนินการแก้ไขแผนนิติบัญญัติและ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แผนปฏิบัติราชการ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ให้สอดคล้องกับ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แผนการบริหารราชการแผ่นดินที่แก้ไข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ด้วย	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C41075C1-7646-4796-A15F-46D8759799DE}" type="slidenum">
              <a:rPr lang="th-TH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28</a:t>
            </a:fld>
            <a:endParaRPr lang="th-TH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4915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TH SarabunPSK" pitchFamily="34" charset="-34"/>
                <a:cs typeface="TH SarabunPSK" pitchFamily="34" charset="-34"/>
              </a:rPr>
              <a:t>ระเบียบสำนักนายกรัฐมนตรีว่าด้วยการจัดทำแผนการบริหารราชการแผ่นดินพ.ศ. 2547 (ต่อ)</a:t>
            </a:r>
          </a:p>
        </p:txBody>
      </p:sp>
      <p:sp>
        <p:nvSpPr>
          <p:cNvPr id="87044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ในกรณีที่คณะรัฐมนตรีมีมติให้ส่วนราชการดำเนินการในเรื่องใด แม้ว่าเรื่องนั้นจะ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มิได้กำหนดไว้ในแผนการบริหารราชการแผ่นดิน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ให้ส่วนราชการมีหน้าที่ดำเนินการตามมติคณะรัฐมนตรี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และถ้าเรื่องนั้นจำเป็นต้องแก้ไขแผนปฏิบัติราชการด้วย ให้ส่วนราชการดำเนินการตามวิธีการที่กำหนดไว้ในมาตรา 18 แห่งพระราชกฤษฎีกาว่าด้วยหลักเกณฑ์และวิธีการบริหารกิจการบ้านเมืองที่ดี พ.ศ. 2546</a:t>
            </a:r>
          </a:p>
          <a:p>
            <a:pPr eaLnBrk="1" hangingPunct="1">
              <a:lnSpc>
                <a:spcPct val="80000"/>
              </a:lnSpc>
              <a:defRPr/>
            </a:pPr>
            <a:endParaRPr lang="th-TH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F13085-60E5-4898-948F-9C3B28DF44C0}" type="slidenum">
              <a:rPr lang="th-TH"/>
              <a:pPr>
                <a:defRPr/>
              </a:pPr>
              <a:t>29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รัฐธรรมนูญแห่งราชอาณาจักรไทย 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2550 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หมวด 5 แนวนโยบายพื้นฐานแห่งรัฐ</a:t>
            </a:r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>
          <a:xfrm>
            <a:off x="457200" y="1700213"/>
            <a:ext cx="8229600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มาตรา 75 บทบัญญัติในหมวดนี้เป็นเจตจำนงให้รัฐดำเนินการตรากฎหมายและกำหนดนโยบายในการบริหารราชการแผ่นดิน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ในการแถลงนโยบายต่อรัฐสภา คณะรัฐมนตรีที่จะเข้าบริหารราชการแผ่นดิน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ต้องชี้แจงต่อรัฐสภา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ให้ชัดแจ้งว่าจะดำเนินการใด ในระยะเวลาใด เพื่อบริหารราชการแผ่นดินให้เป็นไปตาม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แนวนโยบายพื้นฐานแห่งรัฐ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และต้องจัดทำรายงานแสดงผลการดำเนินการ รวมทั้งปัญหาและอุปสรรคเสนอต่อรัฐสภาปีละหนึ่งครั้ง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03A606-9AE4-4A8D-A694-AEBD94F6B4D7}" type="slidenum">
              <a:rPr lang="th-TH"/>
              <a:pPr>
                <a:defRPr/>
              </a:pPr>
              <a:t>3</a:t>
            </a:fld>
            <a:endParaRPr lang="th-TH"/>
          </a:p>
        </p:txBody>
      </p:sp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Business Strategic Planning</a:t>
            </a:r>
            <a:endParaRPr lang="th-TH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9459" name="Picture 2" descr="http://qpc.adm.slu.se/SNPD_ver2/images/pic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150" y="1462088"/>
            <a:ext cx="8910638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503238" y="6256338"/>
            <a:ext cx="86407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1600">
                <a:latin typeface="TH SarabunPSK" pitchFamily="34" charset="-34"/>
                <a:cs typeface="TH SarabunPSK" pitchFamily="34" charset="-34"/>
              </a:rPr>
              <a:t>แหล่งที่มา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: http://qpc.adm.slu.se/SNPD_ver2/page_10.htm</a:t>
            </a:r>
            <a:endParaRPr lang="th-TH" sz="160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73FCB41E-E330-4EDA-A636-7AE99507AC1A}" type="slidenum">
              <a:rPr lang="th-TH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30</a:t>
            </a:fld>
            <a:endParaRPr lang="th-TH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รัฐธรรมนูญแห่งราชอาณาจักรไทย </a:t>
            </a:r>
            <a:r>
              <a:rPr lang="en-US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2550 </a:t>
            </a: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</a:br>
            <a:r>
              <a:rPr lang="th-TH" sz="32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หมวด 5 แนวนโยบายพื้นฐานแห่งรัฐ (ต่อ)</a:t>
            </a:r>
          </a:p>
        </p:txBody>
      </p:sp>
      <p:sp>
        <p:nvSpPr>
          <p:cNvPr id="84996" name="Content Placeholder 2"/>
          <p:cNvSpPr>
            <a:spLocks noGrp="1"/>
          </p:cNvSpPr>
          <p:nvPr>
            <p:ph idx="4294967295"/>
          </p:nvPr>
        </p:nvSpPr>
        <p:spPr>
          <a:xfrm>
            <a:off x="457200" y="1484313"/>
            <a:ext cx="8229600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มาตรา 76 คณะรัฐมนตรีต้องจัดทำแผนการบริหารราชการแผ่นดิน เพื่อแสดงมาตรการและรายละเอียดของแนวทางในการปฏิบัติราชการในแต่ละปีของการบริหารราชการแผ่นดิน ซึ่ง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จะต้องสอดคล้องกับแนวนโยบายพื้นฐานแห่งรัฐ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ในการบริหารราชการแผ่นดิน คณะรัฐมนตรีต้องจัดให้มีแผนการตรากฎหมายที่จำเป็นต่อการดำเนินการตามนโยบายและแผนการบริหารราชการแผ่นดิ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F89656-107C-490A-92FB-1FBC1B35BDD4}" type="slidenum">
              <a:rPr lang="th-TH"/>
              <a:pPr>
                <a:defRPr/>
              </a:pPr>
              <a:t>31</a:t>
            </a:fld>
            <a:endParaRPr lang="th-TH"/>
          </a:p>
        </p:txBody>
      </p:sp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รัฐธรรมนูญแห่งราชอาณาจักรไทย 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2550</a:t>
            </a:r>
            <a:endParaRPr lang="th-TH" b="1" smtClean="0"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		มาตรา 176 คณะรัฐมนตรีที่จะเข้าบริหารราชการแผ่นดินต้องแถลงนโยบายต่อรัฐสภาและชี้แจงการดำเนินการตามแนวโยบายพื้นฐานแห่งรัฐตามมาตรา 75 โดยไม่มีการลงมติความไว้วางใจ ทั้งนี้ ภายในสิบห้าวันนับแต่วันเข้ารับหน้าที่ และเมื่อแถลงนโยบายต่อรัฐสภาแล้ว</a:t>
            </a:r>
            <a:r>
              <a:rPr lang="th-TH" sz="30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ต้องจัดทำแผนการบริหารราชการแผ่นดิน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 เพื่อกำหนดแนวทางการปฏิบัติราชการแต่ละปี</a:t>
            </a:r>
            <a:r>
              <a:rPr lang="th-TH" sz="30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ตามมาตรา 76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		มาตรา 178 ในการบริหารราชการแผ่นดิน </a:t>
            </a:r>
            <a:r>
              <a:rPr lang="th-TH" sz="30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รัฐมนตรีต้องดำเนินการตามบทบัญญัติแห่งรัฐธรรมนูญ กฎหมาย และนโยบายที่ได้แถลงไว้</a:t>
            </a:r>
            <a:r>
              <a:rPr lang="th-TH" sz="3000" b="1" smtClean="0">
                <a:latin typeface="TH SarabunPSK" pitchFamily="34" charset="-34"/>
                <a:cs typeface="TH SarabunPSK" pitchFamily="34" charset="-34"/>
              </a:rPr>
              <a:t>ตามมาตรา 176 และต้องรับผิดชอบต่อสภาผู้แทนราษฎรในหน้าที่ของตน รวมทั้งต้องรับผิดชอบร่วมกันต่อรัฐสภาในนโยบายทั่วไปของคณะรัฐมนตรี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B950BA-56F1-4D0B-8264-4D3F2FB66D24}" type="slidenum">
              <a:rPr lang="th-TH"/>
              <a:pPr>
                <a:defRPr/>
              </a:pPr>
              <a:t>32</a:t>
            </a:fld>
            <a:endParaRPr lang="th-TH"/>
          </a:p>
        </p:txBody>
      </p:sp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88913"/>
            <a:ext cx="8629650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B27EC3-AD5C-4164-9E16-EBE6159D04D7}" type="slidenum">
              <a:rPr lang="th-TH"/>
              <a:pPr>
                <a:defRPr/>
              </a:pPr>
              <a:t>33</a:t>
            </a:fld>
            <a:endParaRPr lang="th-TH"/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1488"/>
            <a:ext cx="8135938" cy="5967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0A49F4-DA3F-4DCD-961F-AB84F136353C}" type="slidenum">
              <a:rPr lang="th-TH"/>
              <a:pPr>
                <a:defRPr/>
              </a:pPr>
              <a:t>34</a:t>
            </a:fld>
            <a:endParaRPr lang="th-TH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0525" y="333375"/>
            <a:ext cx="8461375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B2DEE5-4761-47F2-A7EB-55F920CDB05B}" type="slidenum">
              <a:rPr lang="th-TH"/>
              <a:pPr>
                <a:defRPr/>
              </a:pPr>
              <a:t>35</a:t>
            </a:fld>
            <a:endParaRPr lang="th-TH"/>
          </a:p>
        </p:txBody>
      </p:sp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การบริหารจัดการภาครัฐ 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PMQA</a:t>
            </a:r>
            <a:endParaRPr lang="th-TH" b="1" smtClean="0"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55299" name="Picture 2" descr="http://www.gotoknow.org/file/nontalee/SVModel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196975"/>
            <a:ext cx="7561262" cy="4973638"/>
          </a:xfrm>
        </p:spPr>
      </p:pic>
      <p:sp>
        <p:nvSpPr>
          <p:cNvPr id="55300" name="Rectangle 3"/>
          <p:cNvSpPr>
            <a:spLocks noChangeArrowheads="1"/>
          </p:cNvSpPr>
          <p:nvPr/>
        </p:nvSpPr>
        <p:spPr bwMode="auto">
          <a:xfrm>
            <a:off x="827088" y="6323013"/>
            <a:ext cx="73453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>
                <a:latin typeface="Calibri" pitchFamily="34" charset="0"/>
                <a:cs typeface="Cordia New" pitchFamily="34" charset="-34"/>
              </a:rPr>
              <a:t>http://www.gotoknow.org/posts/170969</a:t>
            </a:r>
            <a:endParaRPr lang="th-TH" sz="1800">
              <a:latin typeface="Calibri" pitchFamily="34" charset="0"/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7F0686-BB36-469E-AF49-8918D5165EFA}" type="slidenum">
              <a:rPr lang="th-TH"/>
              <a:pPr>
                <a:defRPr/>
              </a:pPr>
              <a:t>36</a:t>
            </a:fld>
            <a:endParaRPr lang="th-TH"/>
          </a:p>
        </p:txBody>
      </p:sp>
      <p:sp>
        <p:nvSpPr>
          <p:cNvPr id="56322" name="Rectangle 2"/>
          <p:cNvSpPr>
            <a:spLocks noGrp="1"/>
          </p:cNvSpPr>
          <p:nvPr>
            <p:ph type="title"/>
          </p:nvPr>
        </p:nvSpPr>
        <p:spPr>
          <a:xfrm>
            <a:off x="533400" y="533400"/>
            <a:ext cx="8305800" cy="1143000"/>
          </a:xfrm>
          <a:solidFill>
            <a:srgbClr val="CCFFCC"/>
          </a:solidFill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th-TH" sz="3600" b="1" smtClean="0">
                <a:cs typeface="Browallia New" pitchFamily="34" charset="-34"/>
              </a:rPr>
              <a:t>กฎหมายและระเบียบที่เกี่ยวข้องกับการจัดทำ</a:t>
            </a:r>
            <a:br>
              <a:rPr lang="th-TH" sz="3600" b="1" smtClean="0">
                <a:cs typeface="Browallia New" pitchFamily="34" charset="-34"/>
              </a:rPr>
            </a:br>
            <a:r>
              <a:rPr lang="th-TH" sz="3600" b="1" smtClean="0">
                <a:cs typeface="Browallia New" pitchFamily="34" charset="-34"/>
              </a:rPr>
              <a:t>แผนการบริหารราชการแผ่นดิน / แผนปฏิบัติราชการ</a:t>
            </a:r>
          </a:p>
        </p:txBody>
      </p:sp>
      <p:sp>
        <p:nvSpPr>
          <p:cNvPr id="56323" name="Rectangle 3"/>
          <p:cNvSpPr>
            <a:spLocks noChangeArrowheads="1"/>
          </p:cNvSpPr>
          <p:nvPr/>
        </p:nvSpPr>
        <p:spPr bwMode="auto">
          <a:xfrm>
            <a:off x="533400" y="3657600"/>
            <a:ext cx="8305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42925">
              <a:lnSpc>
                <a:spcPct val="80000"/>
              </a:lnSpc>
              <a:tabLst>
                <a:tab pos="895350" algn="l"/>
              </a:tabLst>
            </a:pPr>
            <a:r>
              <a:rPr lang="th-TH" b="1">
                <a:latin typeface="TH SarabunPSK" pitchFamily="34" charset="-34"/>
                <a:cs typeface="TH SarabunPSK" pitchFamily="34" charset="-34"/>
              </a:rPr>
              <a:t>-	ให้จัดทำแผนปฏิบัติราชการ 4 ปี ภายใน 60 วัน นับจากแผนการบริหารฯประกาศใช้ในราชกิจจานุเบกษา</a:t>
            </a:r>
            <a:br>
              <a:rPr lang="th-TH" b="1">
                <a:latin typeface="TH SarabunPSK" pitchFamily="34" charset="-34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cs typeface="TH SarabunPSK" pitchFamily="34" charset="-34"/>
              </a:rPr>
              <a:t>-	จัดทำแผนปฏิบัติราชการประจำปีเสนอ รมต.ให้ความเห็นชอบก่อนเสนอคำของบประมาณรายจ่ายประจำปีของปีงบประมาณต่อไป</a:t>
            </a:r>
            <a:br>
              <a:rPr lang="th-TH" b="1">
                <a:latin typeface="TH SarabunPSK" pitchFamily="34" charset="-34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cs typeface="TH SarabunPSK" pitchFamily="34" charset="-34"/>
              </a:rPr>
              <a:t>-	การปรับแผนบริหารราชการแผ่นดินและแผนปฏิบัติราชการ</a:t>
            </a:r>
            <a:br>
              <a:rPr lang="th-TH" b="1">
                <a:latin typeface="TH SarabunPSK" pitchFamily="34" charset="-34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cs typeface="TH SarabunPSK" pitchFamily="34" charset="-34"/>
              </a:rPr>
              <a:t>-	ครม.มีมติให้ส่วนราชการดำเนินการในเรื่องที่มิได้กำหนดไว้ในแผนบริหารฯได้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533400" y="1676400"/>
            <a:ext cx="8305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85725">
              <a:lnSpc>
                <a:spcPct val="80000"/>
              </a:lnSpc>
              <a:buFont typeface="Wingdings 2" pitchFamily="18" charset="2"/>
              <a:buNone/>
              <a:tabLst>
                <a:tab pos="542925" algn="l"/>
              </a:tabLst>
            </a:pPr>
            <a:r>
              <a:rPr lang="th-TH" b="1"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b="1">
                <a:latin typeface="TH SarabunPSK" pitchFamily="34" charset="-34"/>
                <a:cs typeface="TH SarabunPSK" pitchFamily="34" charset="-34"/>
              </a:rPr>
              <a:t>	รัฐธรรมนูญแห่งราชอาณาจักรไทย พ.ศ. 2550 ม.76</a:t>
            </a:r>
            <a:br>
              <a:rPr lang="th-TH" b="1">
                <a:latin typeface="TH SarabunPSK" pitchFamily="34" charset="-34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b="1">
                <a:latin typeface="TH SarabunPSK" pitchFamily="34" charset="-34"/>
                <a:cs typeface="TH SarabunPSK" pitchFamily="34" charset="-34"/>
              </a:rPr>
              <a:t>	พระราชกฎษฎีกาว่าด้วยหลักเกณฑ์และวิธีการบริหารกิจการบ้านเมืองที่ดี พ.ศ.2546 (มาตราที่สำคัญ เช่น ม.9, ม.16-18)</a:t>
            </a:r>
            <a:br>
              <a:rPr lang="th-TH" b="1">
                <a:latin typeface="TH SarabunPSK" pitchFamily="34" charset="-34"/>
                <a:cs typeface="TH SarabunPSK" pitchFamily="34" charset="-34"/>
              </a:rPr>
            </a:br>
            <a:r>
              <a:rPr lang="th-TH" b="1">
                <a:latin typeface="TH SarabunPSK" pitchFamily="34" charset="-34"/>
                <a:cs typeface="TH SarabunPSK" pitchFamily="34" charset="-34"/>
                <a:sym typeface="Wingdings 2" pitchFamily="18" charset="2"/>
              </a:rPr>
              <a:t></a:t>
            </a:r>
            <a:r>
              <a:rPr lang="th-TH" b="1">
                <a:latin typeface="TH SarabunPSK" pitchFamily="34" charset="-34"/>
                <a:cs typeface="TH SarabunPSK" pitchFamily="34" charset="-34"/>
              </a:rPr>
              <a:t>	ระเบียบสำนักนายกรัฐมนตรีว่าด้วยการจัดทำแผนการบริหารราชการแผ่นดิน พ.ศ.2547 (ข้อสำคัญ เช่น ข้อ 8-9)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0" y="6461125"/>
            <a:ext cx="9144000" cy="396875"/>
          </a:xfrm>
          <a:prstGeom prst="rect">
            <a:avLst/>
          </a:prstGeom>
          <a:solidFill>
            <a:srgbClr val="CCFFFF"/>
          </a:solidFill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000" b="1">
                <a:cs typeface="BrowalliaUPC" pitchFamily="34" charset="-34"/>
              </a:rPr>
              <a:t>ที่มา</a:t>
            </a:r>
            <a:r>
              <a:rPr lang="en-US" sz="2000" b="1">
                <a:cs typeface="BrowalliaUPC" pitchFamily="34" charset="-34"/>
              </a:rPr>
              <a:t>: </a:t>
            </a:r>
            <a:r>
              <a:rPr lang="th-TH" sz="2000" b="1">
                <a:cs typeface="BrowalliaUPC" pitchFamily="34" charset="-34"/>
              </a:rPr>
              <a:t>สำนักนโยบายและแผนการอุดมศึกษา โดยนายพิเชษฐ์ อุไรรงค์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F6C044-512F-4CA5-B6EA-2027D2DDDD49}" type="slidenum">
              <a:rPr lang="th-TH"/>
              <a:pPr>
                <a:defRPr/>
              </a:pPr>
              <a:t>37</a:t>
            </a:fld>
            <a:endParaRPr lang="th-TH"/>
          </a:p>
        </p:txBody>
      </p:sp>
      <p:sp>
        <p:nvSpPr>
          <p:cNvPr id="58371" name="Text Box 2"/>
          <p:cNvSpPr txBox="1">
            <a:spLocks noChangeArrowheads="1"/>
          </p:cNvSpPr>
          <p:nvPr/>
        </p:nvSpPr>
        <p:spPr bwMode="auto">
          <a:xfrm>
            <a:off x="3581400" y="3581400"/>
            <a:ext cx="4806950" cy="82550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tabLst>
                <a:tab pos="1168400" algn="ctr"/>
              </a:tabLst>
            </a:pPr>
            <a:r>
              <a:rPr lang="th-TH" sz="2400" b="1">
                <a:cs typeface="BrowalliaUPC" pitchFamily="34" charset="-34"/>
              </a:rPr>
              <a:t>	แผนปฏิบัติราชการ 4 ปี</a:t>
            </a:r>
          </a:p>
          <a:p>
            <a:pPr>
              <a:tabLst>
                <a:tab pos="1168400" algn="ctr"/>
              </a:tabLst>
            </a:pPr>
            <a:r>
              <a:rPr lang="th-TH" sz="2400" b="1">
                <a:cs typeface="BrowalliaUPC" pitchFamily="34" charset="-34"/>
              </a:rPr>
              <a:t>	(กระทรวง/กรม)</a:t>
            </a:r>
          </a:p>
        </p:txBody>
      </p:sp>
      <p:sp>
        <p:nvSpPr>
          <p:cNvPr id="58372" name="Line 3"/>
          <p:cNvSpPr>
            <a:spLocks noChangeShapeType="1"/>
          </p:cNvSpPr>
          <p:nvPr/>
        </p:nvSpPr>
        <p:spPr bwMode="auto">
          <a:xfrm>
            <a:off x="1524000" y="4038600"/>
            <a:ext cx="2286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3" name="Line 4"/>
          <p:cNvSpPr>
            <a:spLocks noChangeShapeType="1"/>
          </p:cNvSpPr>
          <p:nvPr/>
        </p:nvSpPr>
        <p:spPr bwMode="auto">
          <a:xfrm flipH="1">
            <a:off x="1524000" y="3810000"/>
            <a:ext cx="2286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4" name="Line 5"/>
          <p:cNvSpPr>
            <a:spLocks noChangeShapeType="1"/>
          </p:cNvSpPr>
          <p:nvPr/>
        </p:nvSpPr>
        <p:spPr bwMode="auto">
          <a:xfrm>
            <a:off x="6248400" y="4851400"/>
            <a:ext cx="2286000" cy="0"/>
          </a:xfrm>
          <a:prstGeom prst="line">
            <a:avLst/>
          </a:prstGeom>
          <a:noFill/>
          <a:ln w="50800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75" name="Line 6"/>
          <p:cNvSpPr>
            <a:spLocks noChangeShapeType="1"/>
          </p:cNvSpPr>
          <p:nvPr/>
        </p:nvSpPr>
        <p:spPr bwMode="auto">
          <a:xfrm>
            <a:off x="6248400" y="60960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6" name="Line 7"/>
          <p:cNvSpPr>
            <a:spLocks noChangeShapeType="1"/>
          </p:cNvSpPr>
          <p:nvPr/>
        </p:nvSpPr>
        <p:spPr bwMode="auto">
          <a:xfrm>
            <a:off x="4800600" y="2286000"/>
            <a:ext cx="0" cy="2286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7" name="Line 8"/>
          <p:cNvSpPr>
            <a:spLocks noChangeShapeType="1"/>
          </p:cNvSpPr>
          <p:nvPr/>
        </p:nvSpPr>
        <p:spPr bwMode="auto">
          <a:xfrm>
            <a:off x="4800600" y="3340100"/>
            <a:ext cx="0" cy="2286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8" name="Line 9"/>
          <p:cNvSpPr>
            <a:spLocks noChangeShapeType="1"/>
          </p:cNvSpPr>
          <p:nvPr/>
        </p:nvSpPr>
        <p:spPr bwMode="auto">
          <a:xfrm>
            <a:off x="4800600" y="4394200"/>
            <a:ext cx="0" cy="2286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79" name="Line 10"/>
          <p:cNvSpPr>
            <a:spLocks noChangeShapeType="1"/>
          </p:cNvSpPr>
          <p:nvPr/>
        </p:nvSpPr>
        <p:spPr bwMode="auto">
          <a:xfrm>
            <a:off x="4800600" y="5473700"/>
            <a:ext cx="0" cy="228600"/>
          </a:xfrm>
          <a:prstGeom prst="line">
            <a:avLst/>
          </a:prstGeom>
          <a:noFill/>
          <a:ln w="508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0" name="Line 11"/>
          <p:cNvSpPr>
            <a:spLocks noChangeShapeType="1"/>
          </p:cNvSpPr>
          <p:nvPr/>
        </p:nvSpPr>
        <p:spPr bwMode="auto">
          <a:xfrm flipH="1">
            <a:off x="2819400" y="1828800"/>
            <a:ext cx="6858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 type="triangle" w="med" len="med"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1" name="Line 12"/>
          <p:cNvSpPr>
            <a:spLocks noChangeShapeType="1"/>
          </p:cNvSpPr>
          <p:nvPr/>
        </p:nvSpPr>
        <p:spPr bwMode="auto">
          <a:xfrm>
            <a:off x="2819400" y="1828800"/>
            <a:ext cx="0" cy="99060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2" name="Line 13"/>
          <p:cNvSpPr>
            <a:spLocks noChangeShapeType="1"/>
          </p:cNvSpPr>
          <p:nvPr/>
        </p:nvSpPr>
        <p:spPr bwMode="auto">
          <a:xfrm>
            <a:off x="2819400" y="2819400"/>
            <a:ext cx="7620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3" name="Line 14"/>
          <p:cNvSpPr>
            <a:spLocks noChangeShapeType="1"/>
          </p:cNvSpPr>
          <p:nvPr/>
        </p:nvSpPr>
        <p:spPr bwMode="auto">
          <a:xfrm flipH="1">
            <a:off x="2590800" y="2362200"/>
            <a:ext cx="2286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84" name="Line 15"/>
          <p:cNvSpPr>
            <a:spLocks noChangeShapeType="1"/>
          </p:cNvSpPr>
          <p:nvPr/>
        </p:nvSpPr>
        <p:spPr bwMode="auto">
          <a:xfrm>
            <a:off x="2590800" y="2362200"/>
            <a:ext cx="0" cy="106680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5" name="Line 16"/>
          <p:cNvSpPr>
            <a:spLocks noChangeShapeType="1"/>
          </p:cNvSpPr>
          <p:nvPr/>
        </p:nvSpPr>
        <p:spPr bwMode="auto">
          <a:xfrm flipH="1">
            <a:off x="1524000" y="3048000"/>
            <a:ext cx="10668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6" name="Line 17"/>
          <p:cNvSpPr>
            <a:spLocks noChangeShapeType="1"/>
          </p:cNvSpPr>
          <p:nvPr/>
        </p:nvSpPr>
        <p:spPr bwMode="auto">
          <a:xfrm>
            <a:off x="8509000" y="4851400"/>
            <a:ext cx="0" cy="228600"/>
          </a:xfrm>
          <a:prstGeom prst="line">
            <a:avLst/>
          </a:prstGeom>
          <a:noFill/>
          <a:ln w="50800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7" name="Line 18"/>
          <p:cNvSpPr>
            <a:spLocks noChangeShapeType="1"/>
          </p:cNvSpPr>
          <p:nvPr/>
        </p:nvSpPr>
        <p:spPr bwMode="auto">
          <a:xfrm>
            <a:off x="3429000" y="4038600"/>
            <a:ext cx="228600" cy="0"/>
          </a:xfrm>
          <a:prstGeom prst="line">
            <a:avLst/>
          </a:prstGeom>
          <a:noFill/>
          <a:ln w="50800" cap="rnd">
            <a:solidFill>
              <a:srgbClr val="00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8" name="Line 19"/>
          <p:cNvSpPr>
            <a:spLocks noChangeShapeType="1"/>
          </p:cNvSpPr>
          <p:nvPr/>
        </p:nvSpPr>
        <p:spPr bwMode="auto">
          <a:xfrm>
            <a:off x="7696200" y="6096000"/>
            <a:ext cx="1524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8389" name="Rectangle 20"/>
          <p:cNvSpPr>
            <a:spLocks noGrp="1"/>
          </p:cNvSpPr>
          <p:nvPr>
            <p:ph type="title"/>
          </p:nvPr>
        </p:nvSpPr>
        <p:spPr>
          <a:xfrm>
            <a:off x="1371600" y="228600"/>
            <a:ext cx="6781800" cy="990600"/>
          </a:xfrm>
          <a:solidFill>
            <a:srgbClr val="CCFFFF"/>
          </a:solidFill>
        </p:spPr>
        <p:txBody>
          <a:bodyPr/>
          <a:lstStyle/>
          <a:p>
            <a:pPr eaLnBrk="1" hangingPunct="1"/>
            <a:r>
              <a:rPr lang="th-TH" sz="3500" b="1" smtClean="0">
                <a:cs typeface="BrowalliaUPC" pitchFamily="34" charset="-34"/>
              </a:rPr>
              <a:t>แผนผังแสดงความสัมพันธ์ระหว่าง</a:t>
            </a:r>
            <a:br>
              <a:rPr lang="th-TH" sz="3500" b="1" smtClean="0">
                <a:cs typeface="BrowalliaUPC" pitchFamily="34" charset="-34"/>
              </a:rPr>
            </a:br>
            <a:r>
              <a:rPr lang="th-TH" sz="3500" b="1" smtClean="0">
                <a:cs typeface="BrowalliaUPC" pitchFamily="34" charset="-34"/>
              </a:rPr>
              <a:t>แผนงาน-แผนเงิน-คำรับรองการปฏิบัติราชการ</a:t>
            </a:r>
          </a:p>
        </p:txBody>
      </p:sp>
      <p:sp>
        <p:nvSpPr>
          <p:cNvPr id="58390" name="Text Box 21"/>
          <p:cNvSpPr txBox="1">
            <a:spLocks noChangeArrowheads="1"/>
          </p:cNvSpPr>
          <p:nvPr/>
        </p:nvSpPr>
        <p:spPr bwMode="auto">
          <a:xfrm>
            <a:off x="3581400" y="1447800"/>
            <a:ext cx="2667000" cy="82550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400" b="1">
                <a:cs typeface="BrowalliaUPC" pitchFamily="34" charset="-34"/>
              </a:rPr>
              <a:t>คำแถลงนโยบายของรัฐบาลต่อสภา</a:t>
            </a:r>
          </a:p>
        </p:txBody>
      </p:sp>
      <p:sp>
        <p:nvSpPr>
          <p:cNvPr id="58391" name="Text Box 22"/>
          <p:cNvSpPr txBox="1">
            <a:spLocks noChangeArrowheads="1"/>
          </p:cNvSpPr>
          <p:nvPr/>
        </p:nvSpPr>
        <p:spPr bwMode="auto">
          <a:xfrm>
            <a:off x="3581400" y="2514600"/>
            <a:ext cx="2667000" cy="82550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400" b="1">
                <a:cs typeface="BrowalliaUPC" pitchFamily="34" charset="-34"/>
              </a:rPr>
              <a:t>แผนการบริหารราชการแผ่นดิน (พ.ศ.2548-2551)</a:t>
            </a:r>
          </a:p>
        </p:txBody>
      </p:sp>
      <p:sp>
        <p:nvSpPr>
          <p:cNvPr id="58392" name="Text Box 23"/>
          <p:cNvSpPr txBox="1">
            <a:spLocks noChangeArrowheads="1"/>
          </p:cNvSpPr>
          <p:nvPr/>
        </p:nvSpPr>
        <p:spPr bwMode="auto">
          <a:xfrm>
            <a:off x="3581400" y="4648200"/>
            <a:ext cx="2667000" cy="82550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400" b="1">
                <a:cs typeface="BrowalliaUPC" pitchFamily="34" charset="-34"/>
              </a:rPr>
              <a:t>แผนปฏิบัติราชการประจำปี(กระทรวง/กรม)</a:t>
            </a:r>
          </a:p>
        </p:txBody>
      </p:sp>
      <p:sp>
        <p:nvSpPr>
          <p:cNvPr id="58393" name="Text Box 24"/>
          <p:cNvSpPr txBox="1">
            <a:spLocks noChangeArrowheads="1"/>
          </p:cNvSpPr>
          <p:nvPr/>
        </p:nvSpPr>
        <p:spPr bwMode="auto">
          <a:xfrm>
            <a:off x="3581400" y="5715000"/>
            <a:ext cx="2667000" cy="82550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400" b="1">
                <a:cs typeface="BrowalliaUPC" pitchFamily="34" charset="-34"/>
              </a:rPr>
              <a:t>คำขอตั้งงบประมาณรายจ่ายประจำปี</a:t>
            </a:r>
          </a:p>
        </p:txBody>
      </p:sp>
      <p:sp>
        <p:nvSpPr>
          <p:cNvPr id="58394" name="Text Box 25"/>
          <p:cNvSpPr txBox="1">
            <a:spLocks noChangeArrowheads="1"/>
          </p:cNvSpPr>
          <p:nvPr/>
        </p:nvSpPr>
        <p:spPr bwMode="auto">
          <a:xfrm>
            <a:off x="76200" y="1454150"/>
            <a:ext cx="1447800" cy="4589463"/>
          </a:xfrm>
          <a:prstGeom prst="rect">
            <a:avLst/>
          </a:prstGeom>
          <a:solidFill>
            <a:srgbClr val="CCFFCC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th-TH" b="1">
                <a:latin typeface="Cordia New" pitchFamily="34" charset="-34"/>
                <a:cs typeface="Cordia New" pitchFamily="34" charset="-34"/>
              </a:rPr>
              <a:t>แผน/</a:t>
            </a:r>
            <a:r>
              <a:rPr lang="en-US" b="1">
                <a:latin typeface="Cordia New" pitchFamily="34" charset="-34"/>
                <a:cs typeface="Cordia New" pitchFamily="34" charset="-34"/>
              </a:rPr>
              <a:t>Roadmap </a:t>
            </a:r>
            <a:r>
              <a:rPr lang="th-TH" b="1">
                <a:latin typeface="Cordia New" pitchFamily="34" charset="-34"/>
                <a:cs typeface="Cordia New" pitchFamily="34" charset="-34"/>
              </a:rPr>
              <a:t>อื่นๆ</a:t>
            </a:r>
          </a:p>
          <a:p>
            <a:pPr>
              <a:lnSpc>
                <a:spcPct val="75000"/>
              </a:lnSpc>
              <a:spcBef>
                <a:spcPct val="40000"/>
              </a:spcBef>
              <a:buFontTx/>
              <a:buChar char="-"/>
            </a:pPr>
            <a:r>
              <a:rPr lang="th-TH" sz="2000" b="1">
                <a:latin typeface="Cordia New" pitchFamily="34" charset="-34"/>
                <a:cs typeface="BrowalliaUPC" pitchFamily="34" charset="-34"/>
              </a:rPr>
              <a:t>แผนพัฒนาเศรษฐกิจฯ </a:t>
            </a:r>
          </a:p>
          <a:p>
            <a:pPr>
              <a:lnSpc>
                <a:spcPct val="75000"/>
              </a:lnSpc>
              <a:spcBef>
                <a:spcPct val="40000"/>
              </a:spcBef>
              <a:buFontTx/>
              <a:buChar char="-"/>
            </a:pPr>
            <a:r>
              <a:rPr lang="th-TH" sz="2000" b="1">
                <a:latin typeface="Cordia New" pitchFamily="34" charset="-34"/>
                <a:cs typeface="BrowalliaUPC" pitchFamily="34" charset="-34"/>
              </a:rPr>
              <a:t> แผนการศึกษาแห่งชาติ</a:t>
            </a:r>
          </a:p>
          <a:p>
            <a:pPr>
              <a:lnSpc>
                <a:spcPct val="75000"/>
              </a:lnSpc>
              <a:spcBef>
                <a:spcPct val="40000"/>
              </a:spcBef>
              <a:buFontTx/>
              <a:buChar char="-"/>
            </a:pPr>
            <a:r>
              <a:rPr lang="th-TH" sz="2000" b="1">
                <a:latin typeface="Cordia New" pitchFamily="34" charset="-34"/>
                <a:cs typeface="BrowalliaUPC" pitchFamily="34" charset="-34"/>
              </a:rPr>
              <a:t> ยุทธศาสตร์การขับเคลื่อนการปฏิรูปการศึกษาไทย (</a:t>
            </a:r>
            <a:r>
              <a:rPr lang="en-US" sz="2000" b="1">
                <a:latin typeface="Cordia New" pitchFamily="34" charset="-34"/>
                <a:cs typeface="BrowalliaUPC" pitchFamily="34" charset="-34"/>
              </a:rPr>
              <a:t>Roadmap) </a:t>
            </a:r>
            <a:r>
              <a:rPr lang="th-TH" sz="2000" b="1">
                <a:latin typeface="Cordia New" pitchFamily="34" charset="-34"/>
                <a:cs typeface="BrowalliaUPC" pitchFamily="34" charset="-34"/>
              </a:rPr>
              <a:t>พ.ศ.2548-2551</a:t>
            </a:r>
          </a:p>
          <a:p>
            <a:pPr>
              <a:lnSpc>
                <a:spcPct val="75000"/>
              </a:lnSpc>
              <a:spcBef>
                <a:spcPct val="40000"/>
              </a:spcBef>
              <a:buFontTx/>
              <a:buChar char="-"/>
            </a:pPr>
            <a:r>
              <a:rPr lang="th-TH" sz="2000" b="1">
                <a:latin typeface="Cordia New" pitchFamily="34" charset="-34"/>
                <a:cs typeface="BrowalliaUPC" pitchFamily="34" charset="-34"/>
              </a:rPr>
              <a:t> แผนกระทรวงอื่นๆ ที่เกี่ยวข้อง </a:t>
            </a:r>
          </a:p>
          <a:p>
            <a:pPr algn="ctr">
              <a:lnSpc>
                <a:spcPct val="75000"/>
              </a:lnSpc>
              <a:spcBef>
                <a:spcPct val="40000"/>
              </a:spcBef>
            </a:pPr>
            <a:r>
              <a:rPr lang="th-TH" sz="2000" b="1">
                <a:latin typeface="Cordia New" pitchFamily="34" charset="-34"/>
                <a:cs typeface="BrowalliaUPC" pitchFamily="34" charset="-34"/>
              </a:rPr>
              <a:t>ฯลฯ</a:t>
            </a:r>
          </a:p>
        </p:txBody>
      </p:sp>
      <p:sp>
        <p:nvSpPr>
          <p:cNvPr id="58395" name="Text Box 26"/>
          <p:cNvSpPr txBox="1">
            <a:spLocks noChangeArrowheads="1"/>
          </p:cNvSpPr>
          <p:nvPr/>
        </p:nvSpPr>
        <p:spPr bwMode="auto">
          <a:xfrm>
            <a:off x="6400800" y="5651500"/>
            <a:ext cx="1295400" cy="100965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cs typeface="BrowalliaUPC" pitchFamily="34" charset="-34"/>
              </a:rPr>
              <a:t>งบประมาณรายจ่ายประจำปี</a:t>
            </a:r>
          </a:p>
        </p:txBody>
      </p:sp>
      <p:sp>
        <p:nvSpPr>
          <p:cNvPr id="58396" name="Text Box 27"/>
          <p:cNvSpPr txBox="1">
            <a:spLocks noChangeArrowheads="1"/>
          </p:cNvSpPr>
          <p:nvPr/>
        </p:nvSpPr>
        <p:spPr bwMode="auto">
          <a:xfrm>
            <a:off x="7848600" y="5105400"/>
            <a:ext cx="1295400" cy="1314450"/>
          </a:xfrm>
          <a:prstGeom prst="rect">
            <a:avLst/>
          </a:prstGeom>
          <a:solidFill>
            <a:srgbClr val="CCFFFF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cs typeface="BrowalliaUPC" pitchFamily="34" charset="-34"/>
              </a:rPr>
              <a:t>คำรับรองปฏิบัติราชการ (กระทรวง/กรม)</a:t>
            </a:r>
          </a:p>
        </p:txBody>
      </p:sp>
      <p:sp>
        <p:nvSpPr>
          <p:cNvPr id="58397" name="Text Box 28"/>
          <p:cNvSpPr txBox="1">
            <a:spLocks noChangeArrowheads="1"/>
          </p:cNvSpPr>
          <p:nvPr/>
        </p:nvSpPr>
        <p:spPr bwMode="auto">
          <a:xfrm>
            <a:off x="1752600" y="3460750"/>
            <a:ext cx="1676400" cy="2324100"/>
          </a:xfrm>
          <a:prstGeom prst="rect">
            <a:avLst/>
          </a:prstGeom>
          <a:solidFill>
            <a:srgbClr val="FFCC99"/>
          </a:solidFill>
          <a:ln w="317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75000"/>
              </a:lnSpc>
              <a:spcBef>
                <a:spcPct val="50000"/>
              </a:spcBef>
            </a:pPr>
            <a:r>
              <a:rPr lang="th-TH" sz="2500" b="1">
                <a:cs typeface="BrowalliaUPC" pitchFamily="34" charset="-34"/>
              </a:rPr>
              <a:t>แผนพัฒนาการอุดมศึกษา</a:t>
            </a:r>
          </a:p>
          <a:p>
            <a:pPr>
              <a:lnSpc>
                <a:spcPct val="75000"/>
              </a:lnSpc>
              <a:spcBef>
                <a:spcPct val="50000"/>
              </a:spcBef>
              <a:buFontTx/>
              <a:buChar char="•"/>
            </a:pPr>
            <a:r>
              <a:rPr lang="th-TH" sz="2700" b="1">
                <a:cs typeface="BrowalliaUPC" pitchFamily="34" charset="-34"/>
              </a:rPr>
              <a:t> </a:t>
            </a:r>
            <a:r>
              <a:rPr lang="th-TH" sz="2300" b="1">
                <a:cs typeface="BrowalliaUPC" pitchFamily="34" charset="-34"/>
              </a:rPr>
              <a:t>แผน 5 ปี</a:t>
            </a:r>
          </a:p>
          <a:p>
            <a:pPr>
              <a:lnSpc>
                <a:spcPct val="75000"/>
              </a:lnSpc>
              <a:spcBef>
                <a:spcPct val="50000"/>
              </a:spcBef>
              <a:buFontTx/>
              <a:buChar char="•"/>
            </a:pPr>
            <a:r>
              <a:rPr lang="th-TH" sz="2300" b="1">
                <a:cs typeface="BrowalliaUPC" pitchFamily="34" charset="-34"/>
              </a:rPr>
              <a:t> แผนระยะยาว</a:t>
            </a:r>
          </a:p>
          <a:p>
            <a:pPr>
              <a:lnSpc>
                <a:spcPct val="75000"/>
              </a:lnSpc>
              <a:spcBef>
                <a:spcPct val="50000"/>
              </a:spcBef>
              <a:buFontTx/>
              <a:buChar char="•"/>
            </a:pPr>
            <a:r>
              <a:rPr lang="th-TH" sz="2300" b="1">
                <a:cs typeface="BrowalliaUPC" pitchFamily="34" charset="-34"/>
              </a:rPr>
              <a:t> แผนผลิตและพัฒนากำลังคน</a:t>
            </a:r>
          </a:p>
        </p:txBody>
      </p:sp>
      <p:sp>
        <p:nvSpPr>
          <p:cNvPr id="58398" name="Line 29"/>
          <p:cNvSpPr>
            <a:spLocks noChangeShapeType="1"/>
          </p:cNvSpPr>
          <p:nvPr/>
        </p:nvSpPr>
        <p:spPr bwMode="auto">
          <a:xfrm>
            <a:off x="73025" y="2184400"/>
            <a:ext cx="14478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399" name="Text Box 30"/>
          <p:cNvSpPr txBox="1">
            <a:spLocks noChangeArrowheads="1"/>
          </p:cNvSpPr>
          <p:nvPr/>
        </p:nvSpPr>
        <p:spPr bwMode="auto">
          <a:xfrm>
            <a:off x="6248400" y="3716338"/>
            <a:ext cx="2139950" cy="7032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1600" b="1">
                <a:cs typeface="BrowalliaUPC" pitchFamily="34" charset="-34"/>
              </a:rPr>
              <a:t>แผนยุทธศาสตร์ของหน่วยงาน</a:t>
            </a:r>
          </a:p>
          <a:p>
            <a:pPr>
              <a:spcBef>
                <a:spcPct val="50000"/>
              </a:spcBef>
            </a:pPr>
            <a:r>
              <a:rPr lang="th-TH" sz="1600" b="1">
                <a:cs typeface="BrowalliaUPC" pitchFamily="34" charset="-34"/>
              </a:rPr>
              <a:t>แผนปฏิบัติการ</a:t>
            </a:r>
          </a:p>
        </p:txBody>
      </p:sp>
      <p:sp>
        <p:nvSpPr>
          <p:cNvPr id="58400" name="Line 31"/>
          <p:cNvSpPr>
            <a:spLocks noChangeShapeType="1"/>
          </p:cNvSpPr>
          <p:nvPr/>
        </p:nvSpPr>
        <p:spPr bwMode="auto">
          <a:xfrm>
            <a:off x="6248400" y="3575050"/>
            <a:ext cx="0" cy="838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1" name="Line 32"/>
          <p:cNvSpPr>
            <a:spLocks noChangeShapeType="1"/>
          </p:cNvSpPr>
          <p:nvPr/>
        </p:nvSpPr>
        <p:spPr bwMode="auto">
          <a:xfrm>
            <a:off x="6248400" y="3990975"/>
            <a:ext cx="1676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8402" name="Text Box 33"/>
          <p:cNvSpPr txBox="1">
            <a:spLocks noChangeArrowheads="1"/>
          </p:cNvSpPr>
          <p:nvPr/>
        </p:nvSpPr>
        <p:spPr bwMode="auto">
          <a:xfrm>
            <a:off x="0" y="6461125"/>
            <a:ext cx="6011863" cy="396875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h-TH" sz="2000" b="1">
                <a:cs typeface="BrowalliaUPC" pitchFamily="34" charset="-34"/>
              </a:rPr>
              <a:t>ที่มา</a:t>
            </a:r>
            <a:r>
              <a:rPr lang="en-US" sz="2000" b="1">
                <a:cs typeface="BrowalliaUPC" pitchFamily="34" charset="-34"/>
              </a:rPr>
              <a:t>: </a:t>
            </a:r>
            <a:r>
              <a:rPr lang="th-TH" sz="2000" b="1">
                <a:cs typeface="BrowalliaUPC" pitchFamily="34" charset="-34"/>
              </a:rPr>
              <a:t>สำนักนโยบายและแผนการอุดมศึกษา โดยนายพิเชษฐ์ อุไรรงค์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type="title"/>
          </p:nvPr>
        </p:nvSpPr>
        <p:spPr>
          <a:xfrm>
            <a:off x="611188" y="1700213"/>
            <a:ext cx="8229600" cy="1143000"/>
          </a:xfrm>
          <a:solidFill>
            <a:srgbClr val="CCFFFF"/>
          </a:solidFill>
          <a:ln>
            <a:solidFill>
              <a:srgbClr val="CCFFCC"/>
            </a:solidFill>
          </a:ln>
        </p:spPr>
        <p:txBody>
          <a:bodyPr/>
          <a:lstStyle/>
          <a:p>
            <a:pPr>
              <a:defRPr/>
            </a:pPr>
            <a:r>
              <a:rPr lang="th-TH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การเขียนโครงการ</a:t>
            </a:r>
          </a:p>
        </p:txBody>
      </p:sp>
      <p:pic>
        <p:nvPicPr>
          <p:cNvPr id="60418" name="Picture 4" descr="clipbo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3141663"/>
            <a:ext cx="315277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BDDC69-7A06-4E85-A711-B283508D867B}" type="slidenum">
              <a:rPr lang="th-TH"/>
              <a:pPr>
                <a:defRPr/>
              </a:pPr>
              <a:t>39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cs typeface="TH SarabunPSK" pitchFamily="34" charset="-34"/>
              </a:rPr>
              <a:t>นิยาม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เป้าหมายเชิงยุทธศาสตร์ระดับชาติ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หมายความว่า ผลสัมฤทธิ์ที่รัฐบาลต้องการจะให้เกิดต่อประชาชนและประเทศ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เป้าหมายการให้บริการของกระทรวง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หมายความว่า ผลที่กระทรวงต้องการให้เกิดขึ้นจาก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การให้บริการ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ในระดับกระทรวง อันเกิดจากผลสัมฤทธิ์ของผลผลิตของส่วนราชการและรัฐวิสาหกิจอย่างสอดคล้องและเชื่อมโยงกัน</a:t>
            </a:r>
          </a:p>
        </p:txBody>
      </p:sp>
      <p:sp>
        <p:nvSpPr>
          <p:cNvPr id="61444" name="Rectangle 3"/>
          <p:cNvSpPr>
            <a:spLocks noChangeArrowheads="1"/>
          </p:cNvSpPr>
          <p:nvPr/>
        </p:nvSpPr>
        <p:spPr bwMode="auto">
          <a:xfrm>
            <a:off x="0" y="6237288"/>
            <a:ext cx="9144000" cy="576262"/>
          </a:xfrm>
          <a:prstGeom prst="rect">
            <a:avLst/>
          </a:prstGeom>
          <a:solidFill>
            <a:srgbClr val="CCFF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b="1">
                <a:latin typeface="TH SarabunPSK" pitchFamily="34" charset="-34"/>
                <a:cs typeface="TH SarabunPSK" pitchFamily="34" charset="-34"/>
              </a:rPr>
              <a:t>ระเบียบว่าด้วยการบริหารงบประมาณพ.ศ. ๒๕๔๖ แก้ไขเพิ่มเติม (ฉบับที่ ๒) พ.ศ. ๒๕๔๗</a:t>
            </a: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326EF7-4CCA-4DA7-A36B-BDF46E152A16}" type="slidenum">
              <a:rPr lang="th-TH"/>
              <a:pPr>
                <a:defRPr/>
              </a:pPr>
              <a:t>4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 </a:t>
            </a:r>
            <a:b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ตามทฤษฎีของ </a:t>
            </a: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Professor Philip Kotler</a:t>
            </a:r>
            <a:endParaRPr lang="th-TH" sz="40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กำหนดพันธกิจ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ซึ่งเป็นสิ่งที่องค์กรต้องการจะเป็นในอนาคต และเป็นภารกิจหลักขององค์กร</a:t>
            </a:r>
            <a:endParaRPr lang="en-US" b="1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2.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วิเคราะห์สภาพแวดล้อมภายนอก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(โอกาสและอุปสรรค) หลังจากที่องค์กรได้จัดทำถ้อยคำ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“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พันธกิจ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”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แล้ว ผู้บริหารจะต้องทราบสภาพแวดล้อมที่เกี่ยวข้อง เพื่อการนำไปสู่การกำหนดเป้าหมาย โดยทั่วไปสภาพแวดล้อมภายนอกที่เป็นแรงผลักดัน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ในระดับมหภาค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เช่น ประชากร เศรษฐกิจ เทคโนโลยี การเมือง กฎหมาย และสังคมหรือวัฒนธรรม และ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- 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ในระดับจุลภาค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เช่น ลูกค้า คู่แข่ง ช่องทางจัดจำหน่าย และผู้จัดหาวัตถุดิบ ฯลฯ </a:t>
            </a:r>
            <a:endParaRPr lang="en-US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ED15D7-28F4-432A-8DDD-BB6B86C3DA6D}" type="slidenum">
              <a:rPr lang="th-TH"/>
              <a:pPr>
                <a:defRPr/>
              </a:pPr>
              <a:t>40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นิยาม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ผลผลิต หมายความว่า ผลผลิตการให้บริการที่ดำเนินงานโดยส่วนราชการและรัฐวิสาหกิจทั้งใน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รูปแบบของการให้บริการโดยตรง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หรือโดยการใช้วัตถุสิ่งของและหรือสิ่งก่อสร้างเพื่อนำไปใช้ในการให้บริการแก่ประชาชน องค์กรภายนอกส่วนราชการและรัฐวิสาหกิจนั้น โดยมี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ตัวชี้วัดผลสำเร็จในเชิงปริมาณ คุณภาพ เวลา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รวมทั้งค่าใช้จ่ายตามที่ได้กำหนดไว้ในเอกสารประกอบพระราชบัญญัติงบประมาณรายจ่ายประจำ ปี หรือพระราชบัญญัติงบประมาณรายจ่ายเพิ่มเติม หรือที่กำหนดขึ้นใหม่ในระหว่างปีงบประมาณ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</a:t>
            </a:r>
          </a:p>
        </p:txBody>
      </p:sp>
      <p:sp>
        <p:nvSpPr>
          <p:cNvPr id="62468" name="Rectangle 3"/>
          <p:cNvSpPr>
            <a:spLocks noChangeArrowheads="1"/>
          </p:cNvSpPr>
          <p:nvPr/>
        </p:nvSpPr>
        <p:spPr bwMode="auto">
          <a:xfrm>
            <a:off x="0" y="6237288"/>
            <a:ext cx="9144000" cy="576262"/>
          </a:xfrm>
          <a:prstGeom prst="rect">
            <a:avLst/>
          </a:prstGeom>
          <a:solidFill>
            <a:srgbClr val="CCFF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b="1">
                <a:latin typeface="TH SarabunPSK" pitchFamily="34" charset="-34"/>
                <a:cs typeface="TH SarabunPSK" pitchFamily="34" charset="-34"/>
              </a:rPr>
              <a:t>ระเบียบว่าด้วยการบริหารงบประมาณพ.ศ. ๒๕๔๖ แก้ไขเพิ่มเติม (ฉบับที่ ๒) พ.ศ. ๒๕๔๗</a:t>
            </a: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A6970199-DC60-48D0-A010-6A626EBE7A6E}" type="slidenum">
              <a:rPr lang="th-TH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41</a:t>
            </a:fld>
            <a:endParaRPr lang="th-TH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นิยาม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092" name="Content Placeholder 2"/>
          <p:cNvSpPr>
            <a:spLocks noGrp="1"/>
          </p:cNvSpPr>
          <p:nvPr>
            <p:ph idx="4294967295"/>
          </p:nvPr>
        </p:nvSpPr>
        <p:spPr>
          <a:xfrm>
            <a:off x="250825" y="1600200"/>
            <a:ext cx="864235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	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ข้อพิจารณาในการกำหนดผลผลิต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1. สามารถกำหนดผู้ใช้บริการได้ชัดเจน โดยผู้ใช้บริการต้องเป็นหน่วยงานหรือบุคคลภายนอก เช่น หน่วยงานภาครัฐอื่นๆ ประชาชน หรือภาคเอกชน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2. มีลักษณะเป็นรูปธรรม เฉพาะเจาะจง วัดได้เป็นไปได้มีช่วงเวลาที่ชัดเจน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3. เป็นผลขั้นสุดท้ายที่เกิดจากกระบวนการทำงานหรือกิจกรรมของหน่วยงาน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4. ความสำเร็จหรือล้มเหลวส่วนใหญ่ของผลผลิต เกิดจากกระบวนการทำงานของหน่วยงาน</a:t>
            </a:r>
          </a:p>
        </p:txBody>
      </p:sp>
      <p:sp>
        <p:nvSpPr>
          <p:cNvPr id="63492" name="Rectangle 3"/>
          <p:cNvSpPr>
            <a:spLocks noChangeArrowheads="1"/>
          </p:cNvSpPr>
          <p:nvPr/>
        </p:nvSpPr>
        <p:spPr bwMode="auto">
          <a:xfrm>
            <a:off x="0" y="6237288"/>
            <a:ext cx="9144000" cy="576262"/>
          </a:xfrm>
          <a:prstGeom prst="rect">
            <a:avLst/>
          </a:prstGeom>
          <a:solidFill>
            <a:srgbClr val="CCFFFF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th-TH" b="1">
                <a:latin typeface="TH SarabunPSK" pitchFamily="34" charset="-34"/>
                <a:cs typeface="TH SarabunPSK" pitchFamily="34" charset="-34"/>
              </a:rPr>
              <a:t>ระเบียบว่าด้วยการบริหารงบประมาณพ.ศ. ๒๕๔๖ แก้ไขเพิ่มเติม (ฉบับที่ ๒) พ.ศ. ๒๕๔๗</a:t>
            </a: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32D7E9-8967-4A9F-B018-FC2A2A628519}" type="slidenum">
              <a:rPr lang="th-TH"/>
              <a:pPr>
                <a:defRPr/>
              </a:pPr>
              <a:t>42</a:t>
            </a:fld>
            <a:endParaRPr lang="th-TH"/>
          </a:p>
        </p:txBody>
      </p:sp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cs typeface="TH SarabunPSK" pitchFamily="34" charset="-34"/>
              </a:rPr>
              <a:t>นิยาม</a:t>
            </a:r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33845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ผู้รับบริการ 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คือ ผู้ที่มารับบริการจากองค์กรโดยตรงหรือผ่านช่องทางการสื่อสารต่างๆ รวมถึงผู้รับบริการที่พึงมีในอนาคต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th-TH" sz="2800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	ผู้มีส่วนได้ส่วนเสีย</a:t>
            </a:r>
            <a:r>
              <a:rPr lang="th-TH" sz="2800" b="1" smtClean="0">
                <a:latin typeface="TH SarabunPSK" pitchFamily="34" charset="-34"/>
                <a:cs typeface="TH SarabunPSK" pitchFamily="34" charset="-34"/>
              </a:rPr>
              <a:t> คือ ผู้ที่ได้รับผลกระทบ ทั้งทางบวกและทางลบ ทั้งทางตรงและทางอ้อม จากการดำเนินการขององค์กร (แม้ว่าผู้รับบริการเป็นส่วนหนึ่งในกลุ่มผู้มีส่วนได้ส่วนเสีย แต่ควรแยกผู้รับบริการที่ได้รับผลกระทบโดยตรงออกมาเป็นอักกลุ่ม เพื่อให้สามารถตอบสนองความต้องการและความคาดหวังได้อย่างชัดเจน)</a:t>
            </a:r>
          </a:p>
        </p:txBody>
      </p:sp>
      <p:sp>
        <p:nvSpPr>
          <p:cNvPr id="4" name="Oval 3"/>
          <p:cNvSpPr/>
          <p:nvPr/>
        </p:nvSpPr>
        <p:spPr>
          <a:xfrm>
            <a:off x="1331913" y="3905250"/>
            <a:ext cx="3095625" cy="2452688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b="1">
              <a:solidFill>
                <a:srgbClr val="000000"/>
              </a:solidFill>
              <a:cs typeface="Cordia New" pitchFamily="34" charset="-34"/>
            </a:endParaRPr>
          </a:p>
        </p:txBody>
      </p:sp>
      <p:sp>
        <p:nvSpPr>
          <p:cNvPr id="5" name="Oval 4"/>
          <p:cNvSpPr/>
          <p:nvPr/>
        </p:nvSpPr>
        <p:spPr>
          <a:xfrm>
            <a:off x="5435600" y="4518025"/>
            <a:ext cx="1890713" cy="14398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>
                <a:solidFill>
                  <a:schemeClr val="tx1"/>
                </a:solidFill>
              </a:rPr>
              <a:t>ผู้รับบริการ</a:t>
            </a:r>
          </a:p>
        </p:txBody>
      </p:sp>
      <p:sp>
        <p:nvSpPr>
          <p:cNvPr id="6" name="Right Arrow 5"/>
          <p:cNvSpPr/>
          <p:nvPr/>
        </p:nvSpPr>
        <p:spPr>
          <a:xfrm>
            <a:off x="4427538" y="5040313"/>
            <a:ext cx="936625" cy="231775"/>
          </a:xfrm>
          <a:prstGeom prst="rightArrow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8" name="Oval 7"/>
          <p:cNvSpPr/>
          <p:nvPr/>
        </p:nvSpPr>
        <p:spPr>
          <a:xfrm>
            <a:off x="2459038" y="4519613"/>
            <a:ext cx="1943100" cy="143986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2"/>
            </a:solidFill>
            <a:prstDash val="dashDot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/>
          </a:p>
        </p:txBody>
      </p:sp>
      <p:sp>
        <p:nvSpPr>
          <p:cNvPr id="9" name="Rectangle 8"/>
          <p:cNvSpPr/>
          <p:nvPr/>
        </p:nvSpPr>
        <p:spPr>
          <a:xfrm>
            <a:off x="107950" y="6232525"/>
            <a:ext cx="8928100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* </a:t>
            </a:r>
            <a:r>
              <a:rPr lang="th-TH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สอดคล้องกับพรฎ</a:t>
            </a:r>
            <a:r>
              <a:rPr lang="en-US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ว่าด้วยหลักเกณฑ์และวิธีการบริหารกิจการบ้านเมืองที่ดี พ</a:t>
            </a:r>
            <a:r>
              <a:rPr lang="en-US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ศ</a:t>
            </a:r>
            <a:r>
              <a:rPr lang="en-US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2546  </a:t>
            </a:r>
            <a:r>
              <a:rPr lang="th-TH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มาตรา </a:t>
            </a:r>
            <a:r>
              <a:rPr lang="en-US" sz="2000" b="1">
                <a:solidFill>
                  <a:srgbClr val="000000"/>
                </a:solidFill>
                <a:latin typeface="TH SarabunPSK" pitchFamily="34" charset="-34"/>
                <a:cs typeface="TH SarabunPSK" pitchFamily="34" charset="-34"/>
              </a:rPr>
              <a:t>8, 27-38</a:t>
            </a:r>
            <a:endParaRPr lang="th-TH" sz="2000" b="1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619250" y="4149725"/>
            <a:ext cx="839788" cy="19431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th-TH" b="1">
                <a:solidFill>
                  <a:schemeClr val="tx1"/>
                </a:solidFill>
                <a:cs typeface="TH SarabunPSK" pitchFamily="34" charset="-34"/>
              </a:rPr>
              <a:t>ผู้มีส่วนได้ส่วนเสีย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2CEB78BD-1319-4853-B97A-1F46CA51CCC3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43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1"/>
          <p:cNvSpPr>
            <a:spLocks noGrp="1"/>
          </p:cNvSpPr>
          <p:nvPr>
            <p:ph type="title" idx="4294967295"/>
          </p:nvPr>
        </p:nvSpPr>
        <p:spPr/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โครงการคืออะไร</a:t>
            </a:r>
            <a:r>
              <a:rPr lang="en-US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?</a:t>
            </a:r>
            <a:r>
              <a:rPr lang="th-TH" sz="54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5400" dirty="0" smtClean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	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23528" y="1772816"/>
          <a:ext cx="6096000" cy="4280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5540" name="Rectangle 5">
            <a:hlinkClick r:id="rId7" action="ppaction://hlinkfile"/>
          </p:cNvPr>
          <p:cNvSpPr>
            <a:spLocks noChangeArrowheads="1"/>
          </p:cNvSpPr>
          <p:nvPr/>
        </p:nvSpPr>
        <p:spPr bwMode="auto">
          <a:xfrm>
            <a:off x="6804025" y="5589588"/>
            <a:ext cx="1439863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>
                <a:cs typeface="Angsana New" pitchFamily="18" charset="-34"/>
              </a:rPr>
              <a:t>ตย.งบปี 57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Number Placeholder 4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F6A6A7D-9082-41E1-B565-D00DFCE254E5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44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pic>
        <p:nvPicPr>
          <p:cNvPr id="66562" name="Content Placeholder 3"/>
          <p:cNvPicPr>
            <a:picLocks noGrp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19050" y="1122363"/>
            <a:ext cx="9131300" cy="5106987"/>
          </a:xfrm>
          <a:solidFill>
            <a:srgbClr val="FF99CC"/>
          </a:solidFill>
        </p:spPr>
      </p:pic>
      <p:sp>
        <p:nvSpPr>
          <p:cNvPr id="6" name="ชื่อเรื่อง 6"/>
          <p:cNvSpPr>
            <a:spLocks noGrp="1"/>
          </p:cNvSpPr>
          <p:nvPr>
            <p:ph type="title" idx="4294967295"/>
          </p:nvPr>
        </p:nvSpPr>
        <p:spPr>
          <a:xfrm>
            <a:off x="250825" y="80963"/>
            <a:ext cx="8640763" cy="900112"/>
          </a:xfr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6564" name="Rectangle 5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6804025" y="5589588"/>
            <a:ext cx="1439863" cy="4318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400">
                <a:latin typeface="TH SarabunPSK" pitchFamily="34" charset="-34"/>
                <a:cs typeface="TH SarabunPSK" pitchFamily="34" charset="-34"/>
              </a:rPr>
              <a:t>เรื่องเสนอ ครม.</a:t>
            </a:r>
          </a:p>
        </p:txBody>
      </p:sp>
      <p:sp>
        <p:nvSpPr>
          <p:cNvPr id="66565" name="Rectangle 6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6804025" y="5229225"/>
            <a:ext cx="1439863" cy="2873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th-TH" sz="2400">
                <a:latin typeface="TH SarabunPSK" pitchFamily="34" charset="-34"/>
                <a:cs typeface="TH SarabunPSK" pitchFamily="34" charset="-34"/>
              </a:rPr>
              <a:t>คู่มืองบฯ 57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B9995BC9-8DD1-478C-8C9E-EED920FD1798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45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6"/>
          <p:cNvSpPr txBox="1">
            <a:spLocks/>
          </p:cNvSpPr>
          <p:nvPr/>
        </p:nvSpPr>
        <p:spPr bwMode="auto">
          <a:xfrm>
            <a:off x="250825" y="80963"/>
            <a:ext cx="8640763" cy="900112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h-TH" b="1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600075" y="1600200"/>
            <a:ext cx="1811338" cy="676275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indent="0" eaLnBrk="1" fontAlgn="auto" hangingPunct="1">
              <a:lnSpc>
                <a:spcPct val="150000"/>
              </a:lnSpc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1.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ชื่อโครงการ</a:t>
            </a:r>
          </a:p>
        </p:txBody>
      </p:sp>
      <p:sp>
        <p:nvSpPr>
          <p:cNvPr id="10" name="Rectangle 9"/>
          <p:cNvSpPr/>
          <p:nvPr/>
        </p:nvSpPr>
        <p:spPr>
          <a:xfrm>
            <a:off x="3203575" y="2565400"/>
            <a:ext cx="2160588" cy="71913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latin typeface="TH SarabunPSK" pitchFamily="34" charset="-34"/>
                <a:cs typeface="TH SarabunPSK" pitchFamily="34" charset="-34"/>
              </a:rPr>
              <a:t>เฉพาะเจาะจง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225800" y="1628775"/>
            <a:ext cx="2160588" cy="7207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latin typeface="TH SarabunPSK" pitchFamily="34" charset="-34"/>
                <a:cs typeface="TH SarabunPSK" pitchFamily="34" charset="-34"/>
              </a:rPr>
              <a:t>สั้น กระชับ ชัดเจน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154738" y="2565400"/>
            <a:ext cx="2162175" cy="71913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latin typeface="TH SarabunPSK" pitchFamily="34" charset="-34"/>
                <a:cs typeface="TH SarabunPSK" pitchFamily="34" charset="-34"/>
              </a:rPr>
              <a:t>ทำอะไร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154738" y="3573463"/>
            <a:ext cx="2162175" cy="719137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latin typeface="TH SarabunPSK" pitchFamily="34" charset="-34"/>
                <a:cs typeface="TH SarabunPSK" pitchFamily="34" charset="-34"/>
              </a:rPr>
              <a:t>เพื่ออะไร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54738" y="4652963"/>
            <a:ext cx="2162175" cy="72072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ลักษณะเฉพาะอย่างไร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2484438" y="1916113"/>
            <a:ext cx="654050" cy="217487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9" name="Bent-Up Arrow 18"/>
          <p:cNvSpPr/>
          <p:nvPr/>
        </p:nvSpPr>
        <p:spPr>
          <a:xfrm rot="5400000">
            <a:off x="1882776" y="2820987"/>
            <a:ext cx="2000250" cy="511175"/>
          </a:xfrm>
          <a:prstGeom prst="bent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Right Arrow 19"/>
          <p:cNvSpPr/>
          <p:nvPr/>
        </p:nvSpPr>
        <p:spPr>
          <a:xfrm>
            <a:off x="5429250" y="2852738"/>
            <a:ext cx="655638" cy="215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1" name="Bent-Up Arrow 20"/>
          <p:cNvSpPr/>
          <p:nvPr/>
        </p:nvSpPr>
        <p:spPr>
          <a:xfrm rot="5400000">
            <a:off x="4701381" y="3847307"/>
            <a:ext cx="2111375" cy="509588"/>
          </a:xfrm>
          <a:prstGeom prst="bent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2" name="Right Arrow 21"/>
          <p:cNvSpPr/>
          <p:nvPr/>
        </p:nvSpPr>
        <p:spPr>
          <a:xfrm>
            <a:off x="5645150" y="3860800"/>
            <a:ext cx="396875" cy="215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67598" name="กลุ่ม 15"/>
          <p:cNvGrpSpPr>
            <a:grpSpLocks/>
          </p:cNvGrpSpPr>
          <p:nvPr/>
        </p:nvGrpSpPr>
        <p:grpSpPr bwMode="auto">
          <a:xfrm>
            <a:off x="468313" y="5300663"/>
            <a:ext cx="5543550" cy="1152525"/>
            <a:chOff x="5736557" y="1943254"/>
            <a:chExt cx="2452457" cy="1152128"/>
          </a:xfrm>
        </p:grpSpPr>
        <p:sp>
          <p:nvSpPr>
            <p:cNvPr id="17" name="สี่เหลี่ยมผืนผ้า 16"/>
            <p:cNvSpPr/>
            <p:nvPr/>
          </p:nvSpPr>
          <p:spPr>
            <a:xfrm>
              <a:off x="5768161" y="1943254"/>
              <a:ext cx="2420853" cy="115212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   โครงการจัดทำแผน</a:t>
              </a:r>
            </a:p>
            <a:p>
              <a:pPr marL="271463" indent="-271463">
                <a:defRPr/>
              </a:pPr>
              <a:r>
                <a:rPr lang="th-TH" sz="2400" dirty="0">
                  <a:latin typeface="TH SarabunPSK" pitchFamily="34" charset="-34"/>
                  <a:cs typeface="TH SarabunPSK" pitchFamily="34" charset="-34"/>
                </a:rPr>
                <a:t>   โครงการจัดทำแผนพัฒนาการศึกษาระดับอุดมศึกษา ฉบับที่ 11</a:t>
              </a:r>
            </a:p>
          </p:txBody>
        </p:sp>
        <p:sp>
          <p:nvSpPr>
            <p:cNvPr id="23" name="TextBox 22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736557" y="2561709"/>
              <a:ext cx="203531" cy="461665"/>
            </a:xfrm>
            <a:prstGeom prst="rect">
              <a:avLst/>
            </a:prstGeom>
            <a:blipFill rotWithShape="1">
              <a:blip r:embed="rId2"/>
              <a:stretch>
                <a:fillRect l="-2667" r="-1333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th-TH">
                  <a:noFill/>
                  <a:latin typeface="Arial" pitchFamily="34" charset="0"/>
                  <a:cs typeface="Angsana New" pitchFamily="18" charset="-34"/>
                </a:rPr>
                <a:t> </a:t>
              </a:r>
            </a:p>
          </p:txBody>
        </p:sp>
        <p:sp>
          <p:nvSpPr>
            <p:cNvPr id="24" name="สี่เหลี่ยมผืนผ้า 23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736557" y="2140114"/>
              <a:ext cx="165466" cy="523220"/>
            </a:xfrm>
            <a:prstGeom prst="rect">
              <a:avLst/>
            </a:prstGeom>
            <a:blipFill rotWithShape="1">
              <a:blip r:embed="rId3"/>
              <a:stretch>
                <a:fillRect l="-4918" r="-13115"/>
              </a:stretch>
            </a:blipFill>
          </p:spPr>
          <p:txBody>
            <a:bodyPr/>
            <a:lstStyle/>
            <a:p>
              <a:pPr>
                <a:defRPr/>
              </a:pPr>
              <a:r>
                <a:rPr lang="th-TH">
                  <a:noFill/>
                  <a:latin typeface="Arial" pitchFamily="34" charset="0"/>
                  <a:cs typeface="Angsana New" pitchFamily="18" charset="-34"/>
                </a:rPr>
                <a:t> </a:t>
              </a:r>
            </a:p>
          </p:txBody>
        </p:sp>
      </p:grpSp>
      <p:sp>
        <p:nvSpPr>
          <p:cNvPr id="25" name="Rectangle 9"/>
          <p:cNvSpPr/>
          <p:nvPr/>
        </p:nvSpPr>
        <p:spPr>
          <a:xfrm>
            <a:off x="3203575" y="3573463"/>
            <a:ext cx="2160588" cy="71913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แสดงถึงจุดหมายปลายทางที่ต้องการ</a:t>
            </a:r>
          </a:p>
        </p:txBody>
      </p:sp>
      <p:sp>
        <p:nvSpPr>
          <p:cNvPr id="26" name="Right Arrow 21"/>
          <p:cNvSpPr/>
          <p:nvPr/>
        </p:nvSpPr>
        <p:spPr>
          <a:xfrm>
            <a:off x="2763838" y="2852738"/>
            <a:ext cx="395287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425B58E6-7CAB-4AC9-A26A-CB66392B8790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46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6"/>
          <p:cNvSpPr txBox="1">
            <a:spLocks/>
          </p:cNvSpPr>
          <p:nvPr/>
        </p:nvSpPr>
        <p:spPr bwMode="auto">
          <a:xfrm>
            <a:off x="250825" y="80963"/>
            <a:ext cx="8640763" cy="900112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 (ต่อ)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600075" y="1600200"/>
            <a:ext cx="1811338" cy="965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2.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 หลักการและเหตุผล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3492500" y="1557338"/>
            <a:ext cx="4664075" cy="15843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แสดงปัญหา ความจำเป็น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ข้อเท็จจริงที่วิเคราะห์ได้มาอ้างอิง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นำเสนอสาระสำคัญจากกว้างไปสู่ประเด็น</a:t>
            </a:r>
          </a:p>
        </p:txBody>
      </p:sp>
      <p:sp>
        <p:nvSpPr>
          <p:cNvPr id="16" name="Right Arrow 21"/>
          <p:cNvSpPr/>
          <p:nvPr/>
        </p:nvSpPr>
        <p:spPr>
          <a:xfrm>
            <a:off x="2565400" y="1989138"/>
            <a:ext cx="782638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grpSp>
        <p:nvGrpSpPr>
          <p:cNvPr id="68614" name="กลุ่ม 17"/>
          <p:cNvGrpSpPr>
            <a:grpSpLocks/>
          </p:cNvGrpSpPr>
          <p:nvPr/>
        </p:nvGrpSpPr>
        <p:grpSpPr bwMode="auto">
          <a:xfrm>
            <a:off x="1763713" y="3622675"/>
            <a:ext cx="5976937" cy="2759075"/>
            <a:chOff x="6156177" y="3822155"/>
            <a:chExt cx="2592286" cy="1933806"/>
          </a:xfrm>
        </p:grpSpPr>
        <p:sp>
          <p:nvSpPr>
            <p:cNvPr id="19" name="แผนผังลำดับงาน: ผสาน 18"/>
            <p:cNvSpPr/>
            <p:nvPr/>
          </p:nvSpPr>
          <p:spPr>
            <a:xfrm>
              <a:off x="6156177" y="3822155"/>
              <a:ext cx="2495205" cy="1933806"/>
            </a:xfrm>
            <a:prstGeom prst="flowChartMerge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th-TH"/>
            </a:p>
          </p:txBody>
        </p:sp>
        <p:sp>
          <p:nvSpPr>
            <p:cNvPr id="68616" name="TextBox 22"/>
            <p:cNvSpPr txBox="1">
              <a:spLocks noChangeArrowheads="1"/>
            </p:cNvSpPr>
            <p:nvPr/>
          </p:nvSpPr>
          <p:spPr bwMode="auto">
            <a:xfrm>
              <a:off x="6228472" y="3837732"/>
              <a:ext cx="2519991" cy="363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b="1">
                  <a:latin typeface="TH SarabunPSK" pitchFamily="34" charset="-34"/>
                  <a:cs typeface="TH SarabunPSK" pitchFamily="34" charset="-34"/>
                </a:rPr>
                <a:t>1. มติ ครม./นโยบาย/กฎหมาย</a:t>
              </a:r>
            </a:p>
          </p:txBody>
        </p:sp>
        <p:sp>
          <p:nvSpPr>
            <p:cNvPr id="68617" name="TextBox 23"/>
            <p:cNvSpPr txBox="1">
              <a:spLocks noChangeArrowheads="1"/>
            </p:cNvSpPr>
            <p:nvPr/>
          </p:nvSpPr>
          <p:spPr bwMode="auto">
            <a:xfrm>
              <a:off x="6156177" y="4480851"/>
              <a:ext cx="2592286" cy="363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b="1">
                  <a:latin typeface="TH SarabunPSK" pitchFamily="34" charset="-34"/>
                  <a:cs typeface="TH SarabunPSK" pitchFamily="34" charset="-34"/>
                </a:rPr>
                <a:t>2. ปัญหา/ผลกระทบ</a:t>
              </a:r>
            </a:p>
          </p:txBody>
        </p:sp>
        <p:sp>
          <p:nvSpPr>
            <p:cNvPr id="68618" name="TextBox 24"/>
            <p:cNvSpPr txBox="1">
              <a:spLocks noChangeArrowheads="1"/>
            </p:cNvSpPr>
            <p:nvPr/>
          </p:nvSpPr>
          <p:spPr bwMode="auto">
            <a:xfrm>
              <a:off x="6156177" y="5031618"/>
              <a:ext cx="2592286" cy="363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th-TH" b="1">
                  <a:latin typeface="TH SarabunPSK" pitchFamily="34" charset="-34"/>
                  <a:cs typeface="TH SarabunPSK" pitchFamily="34" charset="-34"/>
                </a:rPr>
                <a:t>3. สรุปความจำเป็น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3B326E7-1948-47E3-A827-61D5BE9C2ECA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47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6"/>
          <p:cNvSpPr txBox="1">
            <a:spLocks/>
          </p:cNvSpPr>
          <p:nvPr/>
        </p:nvSpPr>
        <p:spPr bwMode="auto">
          <a:xfrm>
            <a:off x="250825" y="80963"/>
            <a:ext cx="8640763" cy="900112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 (ต่อ)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468313" y="2032000"/>
            <a:ext cx="1809750" cy="965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3. วัตถุประสงค์</a:t>
            </a:r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2771775" y="1538288"/>
            <a:ext cx="3240088" cy="193516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ระบุถึงความสำเร็จหรือสิ่งที่ต้องการ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สอดคล้องกับชื่อโครงการ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เป็นข้อๆ ได้ แต่ไม่ควรมาก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วัตถุประสงค์ ต้อง “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SMART”</a:t>
            </a:r>
          </a:p>
        </p:txBody>
      </p:sp>
      <p:sp>
        <p:nvSpPr>
          <p:cNvPr id="16" name="Right Arrow 21"/>
          <p:cNvSpPr/>
          <p:nvPr/>
        </p:nvSpPr>
        <p:spPr>
          <a:xfrm>
            <a:off x="2351088" y="2420938"/>
            <a:ext cx="349250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3" name="ตัวยึดเนื้อหา 2"/>
          <p:cNvSpPr txBox="1">
            <a:spLocks/>
          </p:cNvSpPr>
          <p:nvPr/>
        </p:nvSpPr>
        <p:spPr bwMode="auto">
          <a:xfrm>
            <a:off x="395288" y="4321175"/>
            <a:ext cx="1811337" cy="965200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algn="ctr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สี่เหลี่ยมผืนผ้า 13"/>
          <p:cNvSpPr/>
          <p:nvPr/>
        </p:nvSpPr>
        <p:spPr>
          <a:xfrm>
            <a:off x="2743200" y="4011613"/>
            <a:ext cx="3268663" cy="15843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คาดหวังผลลัพธ์ (</a:t>
            </a:r>
            <a:r>
              <a:rPr lang="en-US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Output) </a:t>
            </a: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เมื่อสิ้นสุดโครงการ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สามารถวัดได้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มีตัวชี้วัด 4 มิติ (ไม่จำเป็นต้องครบ)</a:t>
            </a:r>
          </a:p>
        </p:txBody>
      </p:sp>
      <p:sp>
        <p:nvSpPr>
          <p:cNvPr id="20" name="สี่เหลี่ยมผืนผ้า 19">
            <a:hlinkClick r:id="rId2" action="ppaction://hlinksldjump"/>
          </p:cNvPr>
          <p:cNvSpPr/>
          <p:nvPr/>
        </p:nvSpPr>
        <p:spPr>
          <a:xfrm>
            <a:off x="6559550" y="1543050"/>
            <a:ext cx="2332038" cy="1895475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S : </a:t>
            </a:r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Specific (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เฉพาะเจาะจง</a:t>
            </a:r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)</a:t>
            </a:r>
          </a:p>
          <a:p>
            <a:pPr>
              <a:defRPr/>
            </a:pPr>
            <a:r>
              <a:rPr lang="en-US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M : Measurable (</a:t>
            </a:r>
            <a:r>
              <a:rPr lang="th-TH" sz="2000" b="1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วัดได้)</a:t>
            </a:r>
          </a:p>
          <a:p>
            <a:pPr>
              <a:defRPr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A : Attainable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 (ทำได้จริง)</a:t>
            </a:r>
          </a:p>
          <a:p>
            <a:pPr>
              <a:defRPr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R : Realistic (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สมเหตุผล)</a:t>
            </a:r>
            <a:endParaRPr lang="en-US" sz="2000" dirty="0">
              <a:latin typeface="TH SarabunPSK" pitchFamily="34" charset="-34"/>
              <a:cs typeface="TH SarabunPSK" pitchFamily="34" charset="-34"/>
            </a:endParaRPr>
          </a:p>
          <a:p>
            <a:pPr>
              <a:defRPr/>
            </a:pPr>
            <a:r>
              <a:rPr lang="en-US" sz="2000" dirty="0">
                <a:latin typeface="TH SarabunPSK" pitchFamily="34" charset="-34"/>
                <a:cs typeface="TH SarabunPSK" pitchFamily="34" charset="-34"/>
              </a:rPr>
              <a:t>T : Time (</a:t>
            </a:r>
            <a:r>
              <a:rPr lang="th-TH" sz="2000" dirty="0">
                <a:latin typeface="TH SarabunPSK" pitchFamily="34" charset="-34"/>
                <a:cs typeface="TH SarabunPSK" pitchFamily="34" charset="-34"/>
              </a:rPr>
              <a:t>เวลา)</a:t>
            </a:r>
          </a:p>
        </p:txBody>
      </p:sp>
      <p:sp>
        <p:nvSpPr>
          <p:cNvPr id="21" name="Right Arrow 21"/>
          <p:cNvSpPr/>
          <p:nvPr/>
        </p:nvSpPr>
        <p:spPr>
          <a:xfrm>
            <a:off x="6096000" y="2506663"/>
            <a:ext cx="347663" cy="215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2" name="Right Arrow 21"/>
          <p:cNvSpPr/>
          <p:nvPr/>
        </p:nvSpPr>
        <p:spPr>
          <a:xfrm>
            <a:off x="2278063" y="4695825"/>
            <a:ext cx="349250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6" name="สี่เหลี่ยมผืนผ้า 25"/>
          <p:cNvSpPr/>
          <p:nvPr/>
        </p:nvSpPr>
        <p:spPr>
          <a:xfrm>
            <a:off x="6588125" y="3838575"/>
            <a:ext cx="2303463" cy="1893888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ตัวชี้วัด 4 มิติ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เชิงปริมาณ    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เชิงคุณภาพ 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เวลา 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ต้นทุน</a:t>
            </a:r>
          </a:p>
        </p:txBody>
      </p:sp>
      <p:sp>
        <p:nvSpPr>
          <p:cNvPr id="27" name="Right Arrow 21"/>
          <p:cNvSpPr/>
          <p:nvPr/>
        </p:nvSpPr>
        <p:spPr>
          <a:xfrm>
            <a:off x="6096000" y="4803775"/>
            <a:ext cx="347663" cy="215900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88E71C0-4140-4B37-828B-9B67D31B561F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48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6"/>
          <p:cNvSpPr txBox="1">
            <a:spLocks/>
          </p:cNvSpPr>
          <p:nvPr/>
        </p:nvSpPr>
        <p:spPr bwMode="auto">
          <a:xfrm>
            <a:off x="250825" y="80963"/>
            <a:ext cx="8640763" cy="900112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 (ต่อ)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250825" y="1600200"/>
            <a:ext cx="2016125" cy="965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en-US" sz="2800" b="1" dirty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วิธีดำเนินการ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ight Arrow 21"/>
          <p:cNvSpPr/>
          <p:nvPr/>
        </p:nvSpPr>
        <p:spPr>
          <a:xfrm>
            <a:off x="2339975" y="1989138"/>
            <a:ext cx="390525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771775" y="1538288"/>
            <a:ext cx="3240088" cy="167481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วิธีที่จะช่วยให้งานสำเร็จ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ระบุกิจกรรมโครงการทั้งหมด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กิจกรรมต้องชัดเจน เรียงลำดับ</a:t>
            </a:r>
            <a:br>
              <a:rPr lang="th-TH" sz="2400" dirty="0">
                <a:latin typeface="TH SarabunPSK" pitchFamily="34" charset="-34"/>
                <a:cs typeface="TH SarabunPSK" pitchFamily="34" charset="-34"/>
              </a:rPr>
            </a:b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ก่อน-หลัง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ตัวยึดเนื้อหา 2"/>
          <p:cNvSpPr txBox="1">
            <a:spLocks/>
          </p:cNvSpPr>
          <p:nvPr/>
        </p:nvSpPr>
        <p:spPr bwMode="auto">
          <a:xfrm>
            <a:off x="219075" y="4076700"/>
            <a:ext cx="2016125" cy="1225550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5. สถานที่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และระยะเวลาดำเนินการ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7" name="Right Arrow 21"/>
          <p:cNvSpPr/>
          <p:nvPr/>
        </p:nvSpPr>
        <p:spPr>
          <a:xfrm>
            <a:off x="2308225" y="4465638"/>
            <a:ext cx="390525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2730500" y="3629025"/>
            <a:ext cx="3240088" cy="1673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ระบุสถานที่ปฏิบัติงาน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กำหนดช่วงเวลาตั้งแต่ต้นจนจบโครงการ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1" name="Right Arrow 21"/>
          <p:cNvSpPr/>
          <p:nvPr/>
        </p:nvSpPr>
        <p:spPr>
          <a:xfrm rot="2886970">
            <a:off x="5945188" y="2825750"/>
            <a:ext cx="1196975" cy="2762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2" name="Right Arrow 21"/>
          <p:cNvSpPr/>
          <p:nvPr/>
        </p:nvSpPr>
        <p:spPr>
          <a:xfrm rot="19189963">
            <a:off x="5948363" y="3781425"/>
            <a:ext cx="1195387" cy="276225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pic>
        <p:nvPicPr>
          <p:cNvPr id="7066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950" y="2874963"/>
            <a:ext cx="182562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F67983D-E1E2-4868-BD36-F891DBDAC211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49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6"/>
          <p:cNvSpPr txBox="1">
            <a:spLocks/>
          </p:cNvSpPr>
          <p:nvPr/>
        </p:nvSpPr>
        <p:spPr bwMode="auto">
          <a:xfrm>
            <a:off x="250825" y="80963"/>
            <a:ext cx="8640763" cy="900112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 (ต่อ)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250825" y="1600200"/>
            <a:ext cx="2016125" cy="965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en-US" sz="28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6. </a:t>
            </a: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งบประมาณ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ight Arrow 21"/>
          <p:cNvSpPr/>
          <p:nvPr/>
        </p:nvSpPr>
        <p:spPr>
          <a:xfrm>
            <a:off x="2339975" y="1989138"/>
            <a:ext cx="390525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771775" y="1538288"/>
            <a:ext cx="5903913" cy="167481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ประมาณการรายจ่ายทั้งหมดให้ใกล้เคียงความจริง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ระบุแหล่งเงิน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ระบุรายละเอียดค่าใช้จ่าย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ตัวยึดเนื้อหา 2"/>
          <p:cNvSpPr txBox="1">
            <a:spLocks/>
          </p:cNvSpPr>
          <p:nvPr/>
        </p:nvSpPr>
        <p:spPr bwMode="auto">
          <a:xfrm>
            <a:off x="219075" y="4076700"/>
            <a:ext cx="2016125" cy="965200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7. ผู้รับผิดชอบ</a:t>
            </a:r>
          </a:p>
        </p:txBody>
      </p:sp>
      <p:sp>
        <p:nvSpPr>
          <p:cNvPr id="17" name="Right Arrow 21"/>
          <p:cNvSpPr/>
          <p:nvPr/>
        </p:nvSpPr>
        <p:spPr>
          <a:xfrm>
            <a:off x="2308225" y="4465638"/>
            <a:ext cx="390525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2730500" y="3629025"/>
            <a:ext cx="5802313" cy="1673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ระบุชื่อบุคคลหรือหน่วยงานที่รับผิดชอบ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ระบุผู้จัดทำโครงการ (คนละคนกับผู้รับผิดชอบ)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868EF6-92FE-483D-A82A-02456CD00F39}" type="slidenum">
              <a:rPr lang="th-TH"/>
              <a:pPr>
                <a:defRPr/>
              </a:pPr>
              <a:t>5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 </a:t>
            </a:r>
            <a:b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ตามทฤษฎีของ </a:t>
            </a: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Professor Philip Kotler </a:t>
            </a: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(ต่อ)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3.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วิเคราะห์สภาพแวดล้อมภายใน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(จุดแข็งและจุดอ่อน) ปัจจัยภายในจะช่วยให้องค์กรประสบความสำเร็จจากโอกาสที่มีเข้ามา ดังนั้น องค์กรจำเป็นต้องประเมินจุดแข็งและจุดอ่อนภายในองค์กรเป็นครั้งคราว แน่นอนว่าองค์กร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ไม่จำเป็นต้องแก้ไขจุดอ่อนทั้งหมดและใช้จุดแข็งทั้งหมด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แต่ประเด็นคำถามที่สำคัญ คือ 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องค์กรจะใช้จุดแข็งที่มีเพื่อเข้าถึงโอกาสที่จำกัดหรือพัฒนายกระดับจุดแข็งเพื่อเข้าถึงโอกาส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ได้ดีขึ้นอย่างไร</a:t>
            </a:r>
            <a:endParaRPr lang="en-US" b="1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4.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การกำหนดเป้าประสงค์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(Goal formulation)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หลังจากวิเคราะห์สภาพแวดล้อม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(SWOT)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องค์กรก็จะสามารถกำหนด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เป้าหมายเฉพาะ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ตามระยะเวลาของแผนเชิงกลยุทธ์ที่กำหนด โดยการกำหนดเป้าหมาย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(objectives)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ที่วัดได้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(measurable goals)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ซึ่งทำให้สะดวกต่อการบริหารแผน การนำแผนไปใช้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(implementation)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และการควบคุม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(Control)</a:t>
            </a:r>
            <a:endParaRPr lang="th-TH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Number Placeholder 3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E3DFE511-DBBC-4202-8FD1-293D569E08BE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50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ชื่อเรื่อง 6"/>
          <p:cNvSpPr txBox="1">
            <a:spLocks/>
          </p:cNvSpPr>
          <p:nvPr/>
        </p:nvSpPr>
        <p:spPr bwMode="auto">
          <a:xfrm>
            <a:off x="250825" y="80963"/>
            <a:ext cx="8640763" cy="900112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องค์ประกอบโครงการ (ต่อ)</a:t>
            </a:r>
            <a:endParaRPr lang="th-TH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ตัวยึดเนื้อหา 2"/>
          <p:cNvSpPr>
            <a:spLocks noGrp="1"/>
          </p:cNvSpPr>
          <p:nvPr>
            <p:ph idx="4294967295"/>
          </p:nvPr>
        </p:nvSpPr>
        <p:spPr>
          <a:xfrm>
            <a:off x="250825" y="1600200"/>
            <a:ext cx="2016125" cy="965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th-TH" sz="2800" b="1" dirty="0" smtClean="0">
                <a:latin typeface="TH SarabunPSK" pitchFamily="34" charset="-34"/>
                <a:cs typeface="TH SarabunPSK" pitchFamily="34" charset="-34"/>
              </a:rPr>
              <a:t>8. การประเมินผล</a:t>
            </a:r>
            <a:endParaRPr lang="th-TH" sz="2800" b="1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6" name="Right Arrow 21"/>
          <p:cNvSpPr/>
          <p:nvPr/>
        </p:nvSpPr>
        <p:spPr>
          <a:xfrm>
            <a:off x="2339975" y="1989138"/>
            <a:ext cx="390525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2771775" y="1538288"/>
            <a:ext cx="5903913" cy="167481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ระบุวิธีตรวจสอบความสำเร็จ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ระบุว่าใครประเมิน เมื่อใด และประเมินอย่างไร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14" name="ตัวยึดเนื้อหา 2"/>
          <p:cNvSpPr txBox="1">
            <a:spLocks/>
          </p:cNvSpPr>
          <p:nvPr/>
        </p:nvSpPr>
        <p:spPr bwMode="auto">
          <a:xfrm>
            <a:off x="219075" y="4076700"/>
            <a:ext cx="2016125" cy="965200"/>
          </a:xfrm>
          <a:prstGeom prst="rect">
            <a:avLst/>
          </a:prstGeom>
          <a:ln w="38100" cap="flat" cmpd="sng" algn="ctr">
            <a:solidFill>
              <a:schemeClr val="lt1"/>
            </a:solidFill>
            <a:prstDash val="solid"/>
            <a:miter lim="800000"/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 eaLnBrk="1" fontAlgn="auto" hangingPunct="1">
              <a:spcAft>
                <a:spcPts val="0"/>
              </a:spcAft>
              <a:buClr>
                <a:schemeClr val="bg1"/>
              </a:buClr>
              <a:buSzPct val="60000"/>
              <a:buFont typeface="Arial" pitchFamily="34" charset="0"/>
              <a:buNone/>
              <a:defRPr/>
            </a:pPr>
            <a:r>
              <a:rPr lang="th-TH" sz="2800" b="1" dirty="0">
                <a:latin typeface="TH SarabunPSK" pitchFamily="34" charset="-34"/>
                <a:cs typeface="TH SarabunPSK" pitchFamily="34" charset="-34"/>
              </a:rPr>
              <a:t>9. ประโยชน์ที่คาดว่าจะได้รับ</a:t>
            </a:r>
          </a:p>
        </p:txBody>
      </p:sp>
      <p:sp>
        <p:nvSpPr>
          <p:cNvPr id="17" name="Right Arrow 21"/>
          <p:cNvSpPr/>
          <p:nvPr/>
        </p:nvSpPr>
        <p:spPr>
          <a:xfrm>
            <a:off x="2308225" y="4465638"/>
            <a:ext cx="390525" cy="21590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  <p:sp>
        <p:nvSpPr>
          <p:cNvPr id="20" name="สี่เหลี่ยมผืนผ้า 19"/>
          <p:cNvSpPr/>
          <p:nvPr/>
        </p:nvSpPr>
        <p:spPr>
          <a:xfrm>
            <a:off x="2730500" y="3629025"/>
            <a:ext cx="5945188" cy="167322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คาดการณ์ว่าใครจะได้รับประโยชน์เมื่องานสำเร็จ มาก-น้อยอย่างไร</a:t>
            </a:r>
          </a:p>
          <a:p>
            <a:pPr marL="185738" indent="-185738">
              <a:buFont typeface="Arial" pitchFamily="34" charset="0"/>
              <a:buChar char="•"/>
              <a:defRPr/>
            </a:pP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ระบุผลกระทบในด้านบวก (</a:t>
            </a:r>
            <a:r>
              <a:rPr lang="en-US" sz="2400" dirty="0">
                <a:latin typeface="TH SarabunPSK" pitchFamily="34" charset="-34"/>
                <a:cs typeface="TH SarabunPSK" pitchFamily="34" charset="-34"/>
              </a:rPr>
              <a:t>impact</a:t>
            </a:r>
            <a:r>
              <a:rPr lang="th-TH" sz="2400" dirty="0">
                <a:latin typeface="TH SarabunPSK" pitchFamily="34" charset="-34"/>
                <a:cs typeface="TH SarabunPSK" pitchFamily="34" charset="-34"/>
              </a:rPr>
              <a:t>)</a:t>
            </a:r>
            <a:endParaRPr lang="en-US" sz="2400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Number Placeholder 4"/>
          <p:cNvSpPr txBox="1">
            <a:spLocks noGrp="1"/>
          </p:cNvSpPr>
          <p:nvPr/>
        </p:nvSpPr>
        <p:spPr bwMode="auto">
          <a:xfrm>
            <a:off x="7010400" y="6492875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A2CDE90F-A52F-4BF1-8875-8DF97F359798}" type="slidenum">
              <a:rPr lang="en-US" sz="1800" b="1">
                <a:latin typeface="TH SarabunPSK" pitchFamily="34" charset="-34"/>
                <a:cs typeface="TH SarabunPSK" pitchFamily="34" charset="-34"/>
              </a:rPr>
              <a:pPr algn="r"/>
              <a:t>51</a:t>
            </a:fld>
            <a:endParaRPr lang="th-TH" sz="1800" b="1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373323" y="2967335"/>
            <a:ext cx="4397358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th-TH" sz="9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ngsana New" pitchFamily="18" charset="-34"/>
              </a:rPr>
              <a:t>ขอบคุณครับ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301D288-C258-46AA-B4BB-C57EAC1D08A1}" type="slidenum">
              <a:rPr lang="th-TH"/>
              <a:pPr>
                <a:defRPr/>
              </a:pPr>
              <a:t>52</a:t>
            </a:fld>
            <a:endParaRPr lang="th-TH"/>
          </a:p>
        </p:txBody>
      </p:sp>
      <p:pic>
        <p:nvPicPr>
          <p:cNvPr id="74754" name="Picture 2" descr="http://munazza1905.files.wordpress.com/2009/04/figure1-smart-plan-mode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476250"/>
            <a:ext cx="7129463" cy="540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395288" y="6021388"/>
            <a:ext cx="8748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h-TH" sz="2400">
                <a:latin typeface="TH SarabunPSK" pitchFamily="34" charset="-34"/>
                <a:cs typeface="TH SarabunPSK" pitchFamily="34" charset="-34"/>
              </a:rPr>
              <a:t>แหล่งที่มา</a:t>
            </a:r>
            <a:r>
              <a:rPr lang="en-US" sz="2400">
                <a:latin typeface="TH SarabunPSK" pitchFamily="34" charset="-34"/>
                <a:cs typeface="TH SarabunPSK" pitchFamily="34" charset="-34"/>
              </a:rPr>
              <a:t>: http://munazza1905.files.wordpress.com/2009/04/figure1-smart-plan-model.jpg</a:t>
            </a:r>
            <a:endParaRPr lang="th-TH" sz="240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42844" y="285728"/>
            <a:ext cx="8858312" cy="928694"/>
          </a:xfrm>
          <a:solidFill>
            <a:srgbClr val="FFFF00"/>
          </a:solidFill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วิเคราะห์สภาพแวดล้อมที่มีผลกระทบต่ออุดมศึกษา</a:t>
            </a:r>
            <a:endParaRPr lang="en-US" b="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75778" name="Group 4"/>
          <p:cNvGrpSpPr>
            <a:grpSpLocks/>
          </p:cNvGrpSpPr>
          <p:nvPr/>
        </p:nvGrpSpPr>
        <p:grpSpPr bwMode="auto">
          <a:xfrm>
            <a:off x="1214438" y="1571625"/>
            <a:ext cx="6500812" cy="4643438"/>
            <a:chOff x="214313" y="357188"/>
            <a:chExt cx="8643937" cy="6021387"/>
          </a:xfrm>
        </p:grpSpPr>
        <p:sp>
          <p:nvSpPr>
            <p:cNvPr id="75779" name="_s22559"/>
            <p:cNvSpPr>
              <a:spLocks noChangeShapeType="1"/>
            </p:cNvSpPr>
            <p:nvPr/>
          </p:nvSpPr>
          <p:spPr bwMode="auto">
            <a:xfrm flipV="1">
              <a:off x="4394200" y="1192213"/>
              <a:ext cx="0" cy="796925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75780" name="_s22556"/>
            <p:cNvSpPr>
              <a:spLocks noChangeShapeType="1"/>
            </p:cNvSpPr>
            <p:nvPr/>
          </p:nvSpPr>
          <p:spPr bwMode="auto">
            <a:xfrm>
              <a:off x="5167313" y="2959100"/>
              <a:ext cx="777875" cy="176213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75781" name="_s22554"/>
            <p:cNvSpPr>
              <a:spLocks noChangeShapeType="1"/>
            </p:cNvSpPr>
            <p:nvPr/>
          </p:nvSpPr>
          <p:spPr bwMode="auto">
            <a:xfrm flipH="1">
              <a:off x="2125663" y="3886200"/>
              <a:ext cx="1008062" cy="3587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US"/>
            </a:p>
          </p:txBody>
        </p:sp>
        <p:sp>
          <p:nvSpPr>
            <p:cNvPr id="9" name="_s22547"/>
            <p:cNvSpPr>
              <a:spLocks noChangeArrowheads="1"/>
            </p:cNvSpPr>
            <p:nvPr/>
          </p:nvSpPr>
          <p:spPr bwMode="auto">
            <a:xfrm>
              <a:off x="3133620" y="2660755"/>
              <a:ext cx="3457575" cy="137719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folHlink"/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b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 การวิเคราะห์สภาพแวดล้อม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1600" b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ภายใน</a:t>
              </a:r>
              <a:r>
                <a:rPr lang="en-US" sz="1600" b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/</a:t>
              </a:r>
              <a:r>
                <a:rPr lang="th-TH" sz="1600" b="1" dirty="0">
                  <a:solidFill>
                    <a:srgbClr val="002060"/>
                  </a:solidFill>
                  <a:latin typeface="Tahoma" pitchFamily="34" charset="0"/>
                  <a:cs typeface="Tahoma" pitchFamily="34" charset="0"/>
                </a:rPr>
                <a:t>ภายนอก</a:t>
              </a:r>
            </a:p>
          </p:txBody>
        </p:sp>
        <p:grpSp>
          <p:nvGrpSpPr>
            <p:cNvPr id="75783" name="Group 31"/>
            <p:cNvGrpSpPr>
              <a:grpSpLocks/>
            </p:cNvGrpSpPr>
            <p:nvPr/>
          </p:nvGrpSpPr>
          <p:grpSpPr bwMode="auto">
            <a:xfrm>
              <a:off x="214313" y="357188"/>
              <a:ext cx="8643936" cy="6021390"/>
              <a:chOff x="500002" y="908720"/>
              <a:chExt cx="8643998" cy="6020718"/>
            </a:xfrm>
          </p:grpSpPr>
          <p:sp>
            <p:nvSpPr>
              <p:cNvPr id="13" name="_s22558"/>
              <p:cNvSpPr>
                <a:spLocks noChangeArrowheads="1"/>
              </p:cNvSpPr>
              <p:nvPr/>
            </p:nvSpPr>
            <p:spPr bwMode="auto">
              <a:xfrm>
                <a:off x="715310" y="908720"/>
                <a:ext cx="1855451" cy="1570532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8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th-TH" altLang="ja-JP" sz="1000" b="1" dirty="0">
                    <a:latin typeface="Tahoma" pitchFamily="34" charset="0"/>
                    <a:cs typeface="Tahoma" pitchFamily="34" charset="0"/>
                  </a:rPr>
                  <a:t>กรอบ</a:t>
                </a:r>
                <a:r>
                  <a:rPr lang="th-TH" sz="1000" b="1" dirty="0">
                    <a:latin typeface="Tahoma" pitchFamily="34" charset="0"/>
                    <a:cs typeface="Tahoma" pitchFamily="34" charset="0"/>
                  </a:rPr>
                  <a:t>แผนฯ 15 ปี </a:t>
                </a:r>
                <a:endParaRPr lang="en-US" sz="800" b="1" dirty="0">
                  <a:latin typeface="Tahoma" pitchFamily="34" charset="0"/>
                  <a:cs typeface="Tahoma" pitchFamily="34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900" b="1" dirty="0">
                    <a:latin typeface="Tahoma" pitchFamily="34" charset="0"/>
                    <a:cs typeface="Tahoma" pitchFamily="34" charset="0"/>
                  </a:rPr>
                  <a:t>  </a:t>
                </a: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ฉบับที่ 2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(พ.ศ. 2551 – 2565) </a:t>
                </a:r>
                <a:endParaRPr lang="th-TH" sz="9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75787" name="_s22557"/>
              <p:cNvSpPr>
                <a:spLocks noChangeShapeType="1"/>
              </p:cNvSpPr>
              <p:nvPr/>
            </p:nvSpPr>
            <p:spPr bwMode="auto">
              <a:xfrm flipV="1">
                <a:off x="5508103" y="1844824"/>
                <a:ext cx="1" cy="14401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15" name="_s22545"/>
              <p:cNvSpPr>
                <a:spLocks noChangeArrowheads="1"/>
              </p:cNvSpPr>
              <p:nvPr/>
            </p:nvSpPr>
            <p:spPr bwMode="auto">
              <a:xfrm>
                <a:off x="7410980" y="908720"/>
                <a:ext cx="1589482" cy="159317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8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แผนพัฒนาเศรษฐกิจฯ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 ฉบับที่ 10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(พ.ศ. 2550- 2554) </a:t>
                </a:r>
              </a:p>
            </p:txBody>
          </p:sp>
          <p:sp>
            <p:nvSpPr>
              <p:cNvPr id="16" name="_s22539"/>
              <p:cNvSpPr>
                <a:spLocks noChangeArrowheads="1"/>
              </p:cNvSpPr>
              <p:nvPr/>
            </p:nvSpPr>
            <p:spPr bwMode="auto">
              <a:xfrm>
                <a:off x="7571406" y="4436756"/>
                <a:ext cx="1572595" cy="1115633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 แผนพัฒนาการศึกษาฯ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ฉบับปรับปรุง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 (พ.ศ. 2552-2559)</a:t>
                </a:r>
              </a:p>
            </p:txBody>
          </p:sp>
          <p:sp>
            <p:nvSpPr>
              <p:cNvPr id="75790" name="_s22555"/>
              <p:cNvSpPr>
                <a:spLocks noChangeShapeType="1"/>
              </p:cNvSpPr>
              <p:nvPr/>
            </p:nvSpPr>
            <p:spPr bwMode="auto">
              <a:xfrm>
                <a:off x="4286216" y="4694934"/>
                <a:ext cx="1" cy="6480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20" name="_s22543"/>
              <p:cNvSpPr>
                <a:spLocks noChangeArrowheads="1"/>
              </p:cNvSpPr>
              <p:nvPr/>
            </p:nvSpPr>
            <p:spPr bwMode="auto">
              <a:xfrm>
                <a:off x="3571313" y="5408304"/>
                <a:ext cx="1215859" cy="144908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ผลการประเมิน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คุณภาพภายใน</a:t>
                </a:r>
                <a:r>
                  <a:rPr lang="en-US" sz="900" b="1" dirty="0">
                    <a:latin typeface="Tahoma" pitchFamily="34" charset="0"/>
                    <a:cs typeface="Tahoma" pitchFamily="34" charset="0"/>
                  </a:rPr>
                  <a:t>/</a:t>
                </a:r>
                <a:endParaRPr lang="th-TH" sz="900" b="1" dirty="0">
                  <a:latin typeface="Tahoma" pitchFamily="34" charset="0"/>
                  <a:cs typeface="Tahoma" pitchFamily="34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ภายนอก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ระดับอุดมศึกษา </a:t>
                </a:r>
              </a:p>
            </p:txBody>
          </p:sp>
          <p:sp>
            <p:nvSpPr>
              <p:cNvPr id="21" name="_s22541"/>
              <p:cNvSpPr>
                <a:spLocks noChangeArrowheads="1"/>
              </p:cNvSpPr>
              <p:nvPr/>
            </p:nvSpPr>
            <p:spPr bwMode="auto">
              <a:xfrm>
                <a:off x="2142256" y="5480347"/>
                <a:ext cx="1144090" cy="1284419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ฐานข้อมูล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สารสนเทศ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 err="1">
                    <a:latin typeface="Tahoma" pitchFamily="34" charset="0"/>
                    <a:cs typeface="Tahoma" pitchFamily="34" charset="0"/>
                  </a:rPr>
                  <a:t>สกอ</a:t>
                </a:r>
                <a:r>
                  <a:rPr lang="en-US" sz="900" b="1" dirty="0">
                    <a:latin typeface="Tahoma" pitchFamily="34" charset="0"/>
                    <a:cs typeface="Tahoma" pitchFamily="34" charset="0"/>
                  </a:rPr>
                  <a:t>.</a:t>
                </a:r>
                <a:endParaRPr lang="th-TH" sz="900" b="1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75793" name="_s22553"/>
              <p:cNvSpPr>
                <a:spLocks noChangeShapeType="1"/>
              </p:cNvSpPr>
              <p:nvPr/>
            </p:nvSpPr>
            <p:spPr bwMode="auto">
              <a:xfrm flipH="1" flipV="1">
                <a:off x="2123728" y="3717032"/>
                <a:ext cx="129614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23" name="_s22537"/>
              <p:cNvSpPr>
                <a:spLocks noChangeArrowheads="1"/>
              </p:cNvSpPr>
              <p:nvPr/>
            </p:nvSpPr>
            <p:spPr bwMode="auto">
              <a:xfrm>
                <a:off x="500002" y="2765364"/>
                <a:ext cx="1963106" cy="1344112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1200" b="1" dirty="0">
                    <a:latin typeface="Tahoma" pitchFamily="34" charset="0"/>
                    <a:cs typeface="Tahoma" pitchFamily="34" charset="0"/>
                  </a:rPr>
                  <a:t>แผนฯอุดมศึกษา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1200" dirty="0">
                    <a:latin typeface="Tahoma" pitchFamily="34" charset="0"/>
                    <a:cs typeface="Tahoma" pitchFamily="34" charset="0"/>
                  </a:rPr>
                  <a:t>ในประเทศกลุ่ม</a:t>
                </a:r>
                <a:endParaRPr lang="en-US" altLang="ja-JP" sz="1200" dirty="0">
                  <a:latin typeface="Tahoma" pitchFamily="34" charset="0"/>
                  <a:cs typeface="Tahoma" pitchFamily="34" charset="0"/>
                </a:endParaRP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ja-JP" sz="1200" dirty="0">
                    <a:latin typeface="Tahoma" pitchFamily="34" charset="0"/>
                    <a:cs typeface="Tahoma" pitchFamily="34" charset="0"/>
                  </a:rPr>
                  <a:t>Southeast Asia</a:t>
                </a:r>
                <a:endParaRPr lang="th-TH" sz="1200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75795" name="_s22552"/>
              <p:cNvSpPr>
                <a:spLocks noChangeShapeType="1"/>
              </p:cNvSpPr>
              <p:nvPr/>
            </p:nvSpPr>
            <p:spPr bwMode="auto">
              <a:xfrm flipV="1">
                <a:off x="4283967" y="2564903"/>
                <a:ext cx="1" cy="64807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25" name="_s22535"/>
              <p:cNvSpPr>
                <a:spLocks noChangeArrowheads="1"/>
              </p:cNvSpPr>
              <p:nvPr/>
            </p:nvSpPr>
            <p:spPr bwMode="auto">
              <a:xfrm>
                <a:off x="5215679" y="908720"/>
                <a:ext cx="1927221" cy="1589057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ยุทธศาสตร์ที่เกี่ยวข้อง </a:t>
                </a:r>
              </a:p>
              <a:p>
                <a:pPr algn="ctr">
                  <a:buFont typeface="Arial" charset="0"/>
                  <a:buChar char="•"/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แผนวิจัยฯ 2545-2549 </a:t>
                </a:r>
              </a:p>
              <a:p>
                <a:pPr algn="ctr">
                  <a:buFont typeface="Arial" charset="0"/>
                  <a:buChar char="•"/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แผน </a:t>
                </a:r>
                <a:r>
                  <a:rPr lang="en-US" sz="900" b="1">
                    <a:latin typeface="Tahoma" pitchFamily="34" charset="0"/>
                    <a:cs typeface="Tahoma" pitchFamily="34" charset="0"/>
                  </a:rPr>
                  <a:t>ICT </a:t>
                </a: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แห่งชาติ</a:t>
                </a:r>
              </a:p>
              <a:p>
                <a:pPr algn="ctr">
                  <a:buFont typeface="Arial" charset="0"/>
                  <a:buChar char="•"/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 แผนแม่บท</a:t>
                </a:r>
                <a:r>
                  <a:rPr lang="en-US" sz="900" b="1">
                    <a:latin typeface="Tahoma" pitchFamily="34" charset="0"/>
                    <a:cs typeface="Tahoma" pitchFamily="34" charset="0"/>
                  </a:rPr>
                  <a:t> ICT </a:t>
                </a:r>
              </a:p>
              <a:p>
                <a:pPr algn="ctr">
                  <a:defRPr/>
                </a:pPr>
                <a:r>
                  <a:rPr lang="th-TH" sz="900" b="1">
                    <a:latin typeface="Tahoma" pitchFamily="34" charset="0"/>
                    <a:cs typeface="Tahoma" pitchFamily="34" charset="0"/>
                  </a:rPr>
                  <a:t> </a:t>
                </a:r>
              </a:p>
            </p:txBody>
          </p:sp>
          <p:sp>
            <p:nvSpPr>
              <p:cNvPr id="26" name="_s22545"/>
              <p:cNvSpPr>
                <a:spLocks noChangeArrowheads="1"/>
              </p:cNvSpPr>
              <p:nvPr/>
            </p:nvSpPr>
            <p:spPr bwMode="auto">
              <a:xfrm>
                <a:off x="7554519" y="2707730"/>
                <a:ext cx="1589482" cy="1595233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800" dirty="0">
                    <a:latin typeface="Tahoma" pitchFamily="34" charset="0"/>
                    <a:cs typeface="Tahoma" pitchFamily="34" charset="0"/>
                  </a:rPr>
                  <a:t> </a:t>
                </a: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แผนพัฒนาเศรษฐกิจฯ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 ฉบับที่ 1</a:t>
                </a:r>
                <a:r>
                  <a:rPr lang="en-US" sz="900" b="1" dirty="0">
                    <a:latin typeface="Tahoma" pitchFamily="34" charset="0"/>
                    <a:cs typeface="Tahoma" pitchFamily="34" charset="0"/>
                  </a:rPr>
                  <a:t>1</a:t>
                </a: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(พ.ศ. 255</a:t>
                </a:r>
                <a:r>
                  <a:rPr lang="en-US" sz="900" b="1" dirty="0">
                    <a:latin typeface="Tahoma" pitchFamily="34" charset="0"/>
                    <a:cs typeface="Tahoma" pitchFamily="34" charset="0"/>
                  </a:rPr>
                  <a:t>5</a:t>
                </a: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- 255</a:t>
                </a:r>
                <a:r>
                  <a:rPr lang="en-US" sz="900" b="1" dirty="0">
                    <a:latin typeface="Tahoma" pitchFamily="34" charset="0"/>
                    <a:cs typeface="Tahoma" pitchFamily="34" charset="0"/>
                  </a:rPr>
                  <a:t>9</a:t>
                </a:r>
                <a:r>
                  <a:rPr lang="th-TH" sz="900" b="1" dirty="0">
                    <a:latin typeface="Tahoma" pitchFamily="34" charset="0"/>
                    <a:cs typeface="Tahoma" pitchFamily="34" charset="0"/>
                  </a:rPr>
                  <a:t>) </a:t>
                </a:r>
              </a:p>
            </p:txBody>
          </p:sp>
          <p:sp>
            <p:nvSpPr>
              <p:cNvPr id="27" name="_s22545"/>
              <p:cNvSpPr>
                <a:spLocks noChangeArrowheads="1"/>
              </p:cNvSpPr>
              <p:nvPr/>
            </p:nvSpPr>
            <p:spPr bwMode="auto">
              <a:xfrm>
                <a:off x="500002" y="4265912"/>
                <a:ext cx="1589482" cy="1259719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000" b="1" dirty="0">
                    <a:latin typeface="Tahoma" pitchFamily="34" charset="0"/>
                    <a:cs typeface="Tahoma" pitchFamily="34" charset="0"/>
                  </a:rPr>
                  <a:t>แผนฯ อุดมศึกษา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000" dirty="0">
                    <a:latin typeface="Tahoma" pitchFamily="34" charset="0"/>
                    <a:cs typeface="Tahoma" pitchFamily="34" charset="0"/>
                  </a:rPr>
                  <a:t>ที่ไม่ใช่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sz="1000" dirty="0">
                    <a:latin typeface="Tahoma" pitchFamily="34" charset="0"/>
                    <a:cs typeface="Tahoma" pitchFamily="34" charset="0"/>
                  </a:rPr>
                  <a:t>กระทรวงศึกษาธิการ </a:t>
                </a:r>
              </a:p>
            </p:txBody>
          </p:sp>
          <p:sp>
            <p:nvSpPr>
              <p:cNvPr id="28" name="_s22545"/>
              <p:cNvSpPr>
                <a:spLocks noChangeArrowheads="1"/>
              </p:cNvSpPr>
              <p:nvPr/>
            </p:nvSpPr>
            <p:spPr bwMode="auto">
              <a:xfrm>
                <a:off x="6429426" y="5694417"/>
                <a:ext cx="1357288" cy="1235018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900" b="1" dirty="0">
                    <a:latin typeface="Tahoma" pitchFamily="34" charset="0"/>
                    <a:cs typeface="Tahoma" pitchFamily="34" charset="0"/>
                  </a:rPr>
                  <a:t> แนวทาง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900" b="1" dirty="0" err="1">
                    <a:latin typeface="Tahoma" pitchFamily="34" charset="0"/>
                    <a:cs typeface="Tahoma" pitchFamily="34" charset="0"/>
                  </a:rPr>
                  <a:t>การปฎิ</a:t>
                </a:r>
                <a:r>
                  <a:rPr lang="th-TH" altLang="ja-JP" sz="900" b="1" dirty="0">
                    <a:latin typeface="Tahoma" pitchFamily="34" charset="0"/>
                    <a:cs typeface="Tahoma" pitchFamily="34" charset="0"/>
                  </a:rPr>
                  <a:t>รูปการศึกษา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900" b="1" dirty="0">
                    <a:latin typeface="Tahoma" pitchFamily="34" charset="0"/>
                    <a:cs typeface="Tahoma" pitchFamily="34" charset="0"/>
                  </a:rPr>
                  <a:t>ทศวรรษที่ 2 </a:t>
                </a:r>
                <a:endParaRPr lang="th-TH" sz="900" b="1" dirty="0">
                  <a:latin typeface="Tahoma" pitchFamily="34" charset="0"/>
                  <a:cs typeface="Tahoma" pitchFamily="34" charset="0"/>
                </a:endParaRPr>
              </a:p>
            </p:txBody>
          </p:sp>
          <p:sp>
            <p:nvSpPr>
              <p:cNvPr id="29" name="_s22545"/>
              <p:cNvSpPr>
                <a:spLocks noChangeArrowheads="1"/>
              </p:cNvSpPr>
              <p:nvPr/>
            </p:nvSpPr>
            <p:spPr bwMode="auto">
              <a:xfrm>
                <a:off x="2714301" y="908720"/>
                <a:ext cx="2214300" cy="1593174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path path="rect">
                  <a:fillToRect l="100000" b="100000"/>
                </a:path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41990" dir="1593903" algn="ctr" rotWithShape="0">
                  <a:schemeClr val="accent2"/>
                </a:outerShdw>
              </a:effectLst>
            </p:spPr>
            <p:txBody>
              <a:bodyPr wrap="none" lIns="0" tIns="0" rIns="0" bIns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1000" b="1" dirty="0">
                    <a:latin typeface="Tahoma" pitchFamily="34" charset="0"/>
                    <a:cs typeface="Tahoma" pitchFamily="34" charset="0"/>
                  </a:rPr>
                  <a:t>แผนและผลการประเมิน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1000" b="1" dirty="0">
                    <a:latin typeface="Tahoma" pitchFamily="34" charset="0"/>
                    <a:cs typeface="Tahoma" pitchFamily="34" charset="0"/>
                  </a:rPr>
                  <a:t>แผนอุดมฯฉบับที่10 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th-TH" altLang="ja-JP" sz="900" b="1" dirty="0">
                    <a:latin typeface="Tahoma" pitchFamily="34" charset="0"/>
                    <a:cs typeface="Tahoma" pitchFamily="34" charset="0"/>
                  </a:rPr>
                  <a:t> (พ.ศ. 2550 – 2554) </a:t>
                </a:r>
              </a:p>
            </p:txBody>
          </p:sp>
          <p:sp>
            <p:nvSpPr>
              <p:cNvPr id="75801" name="_s22552"/>
              <p:cNvSpPr>
                <a:spLocks noChangeShapeType="1"/>
              </p:cNvSpPr>
              <p:nvPr/>
            </p:nvSpPr>
            <p:spPr bwMode="auto">
              <a:xfrm flipH="1" flipV="1">
                <a:off x="2555775" y="2564903"/>
                <a:ext cx="864096" cy="64807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75802" name="_s22555"/>
              <p:cNvSpPr>
                <a:spLocks noChangeShapeType="1"/>
              </p:cNvSpPr>
              <p:nvPr/>
            </p:nvSpPr>
            <p:spPr bwMode="auto">
              <a:xfrm flipH="1">
                <a:off x="2857457" y="4653136"/>
                <a:ext cx="850448" cy="75617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75803" name="_s22555"/>
              <p:cNvSpPr>
                <a:spLocks noChangeShapeType="1"/>
              </p:cNvSpPr>
              <p:nvPr/>
            </p:nvSpPr>
            <p:spPr bwMode="auto">
              <a:xfrm>
                <a:off x="6372200" y="4653136"/>
                <a:ext cx="557222" cy="8990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75804" name="_s22555"/>
              <p:cNvSpPr>
                <a:spLocks noChangeShapeType="1"/>
              </p:cNvSpPr>
              <p:nvPr/>
            </p:nvSpPr>
            <p:spPr bwMode="auto">
              <a:xfrm>
                <a:off x="6948264" y="4509120"/>
                <a:ext cx="504056" cy="5040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75805" name="_s22555"/>
              <p:cNvSpPr>
                <a:spLocks noChangeShapeType="1"/>
              </p:cNvSpPr>
              <p:nvPr/>
            </p:nvSpPr>
            <p:spPr bwMode="auto">
              <a:xfrm flipH="1">
                <a:off x="6876255" y="3789040"/>
                <a:ext cx="72007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  <p:sp>
            <p:nvSpPr>
              <p:cNvPr id="75806" name="_s22555"/>
              <p:cNvSpPr>
                <a:spLocks noChangeShapeType="1"/>
              </p:cNvSpPr>
              <p:nvPr/>
            </p:nvSpPr>
            <p:spPr bwMode="auto">
              <a:xfrm flipH="1">
                <a:off x="6660231" y="2551794"/>
                <a:ext cx="697818" cy="6611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lIns="0" tIns="0" rIns="0" bIns="0" anchor="ctr"/>
              <a:lstStyle/>
              <a:p>
                <a:endParaRPr lang="en-US"/>
              </a:p>
            </p:txBody>
          </p:sp>
        </p:grpSp>
        <p:sp>
          <p:nvSpPr>
            <p:cNvPr id="11" name="_s22545"/>
            <p:cNvSpPr>
              <a:spLocks noChangeArrowheads="1"/>
            </p:cNvSpPr>
            <p:nvPr/>
          </p:nvSpPr>
          <p:spPr bwMode="auto">
            <a:xfrm>
              <a:off x="4714649" y="4857274"/>
              <a:ext cx="1213739" cy="142866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altLang="ja-JP" sz="900" b="1" dirty="0">
                  <a:latin typeface="Tahoma" pitchFamily="34" charset="0"/>
                  <a:cs typeface="Tahoma" pitchFamily="34" charset="0"/>
                </a:rPr>
                <a:t> ยุทธศาสตร์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b="1" dirty="0">
                  <a:latin typeface="Tahoma" pitchFamily="34" charset="0"/>
                  <a:ea typeface="ＭＳ Ｐゴシック" charset="-128"/>
                  <a:cs typeface="Tahoma" pitchFamily="34" charset="0"/>
                </a:rPr>
                <a:t>ของ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th-TH" sz="900" b="1" dirty="0" err="1">
                  <a:latin typeface="Tahoma" pitchFamily="34" charset="0"/>
                  <a:ea typeface="ＭＳ Ｐゴシック" charset="-128"/>
                  <a:cs typeface="Tahoma" pitchFamily="34" charset="0"/>
                </a:rPr>
                <a:t>สกอ</a:t>
              </a:r>
              <a:r>
                <a:rPr lang="th-TH" sz="900" b="1" dirty="0">
                  <a:latin typeface="Tahoma" pitchFamily="34" charset="0"/>
                  <a:ea typeface="ＭＳ Ｐゴシック" charset="-128"/>
                  <a:cs typeface="Tahoma" pitchFamily="34" charset="0"/>
                </a:rPr>
                <a:t> </a:t>
              </a:r>
              <a:endParaRPr lang="en-US" sz="900" b="1" dirty="0">
                <a:latin typeface="Tahoma" pitchFamily="34" charset="0"/>
                <a:ea typeface="ＭＳ Ｐゴシック" charset="-128"/>
                <a:cs typeface="Tahoma" pitchFamily="34" charset="0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900" b="1" dirty="0">
                  <a:latin typeface="Tahoma" pitchFamily="34" charset="0"/>
                  <a:ea typeface="ＭＳ Ｐゴシック" charset="-128"/>
                  <a:cs typeface="Tahoma" pitchFamily="34" charset="0"/>
                </a:rPr>
                <a:t>2552-2555</a:t>
              </a:r>
              <a:endParaRPr lang="th-TH" sz="900" b="1" dirty="0">
                <a:latin typeface="Tahoma" pitchFamily="34" charset="0"/>
                <a:cs typeface="Tahoma" pitchFamily="34" charset="0"/>
              </a:endParaRPr>
            </a:p>
          </p:txBody>
        </p:sp>
        <p:sp>
          <p:nvSpPr>
            <p:cNvPr id="75785" name="_s22555"/>
            <p:cNvSpPr>
              <a:spLocks noChangeShapeType="1"/>
            </p:cNvSpPr>
            <p:nvPr/>
          </p:nvSpPr>
          <p:spPr bwMode="auto">
            <a:xfrm>
              <a:off x="5214938" y="4071938"/>
              <a:ext cx="46037" cy="8572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4" descr="coso2"/>
          <p:cNvPicPr>
            <a:picLocks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669088"/>
          </a:xfrm>
        </p:spPr>
      </p:pic>
      <p:sp>
        <p:nvSpPr>
          <p:cNvPr id="76802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604250" y="6669088"/>
            <a:ext cx="215900" cy="188912"/>
          </a:xfrm>
          <a:custGeom>
            <a:avLst/>
            <a:gdLst>
              <a:gd name="T0" fmla="*/ 1078900 w 21600"/>
              <a:gd name="T1" fmla="*/ 0 h 21600"/>
              <a:gd name="T2" fmla="*/ 269755 w 21600"/>
              <a:gd name="T3" fmla="*/ 826105 h 21600"/>
              <a:gd name="T4" fmla="*/ 1078900 w 21600"/>
              <a:gd name="T5" fmla="*/ 413053 h 21600"/>
              <a:gd name="T6" fmla="*/ 2427745 w 21600"/>
              <a:gd name="T7" fmla="*/ 826105 h 21600"/>
              <a:gd name="T8" fmla="*/ 1888255 w 21600"/>
              <a:gd name="T9" fmla="*/ 1239158 h 21600"/>
              <a:gd name="T10" fmla="*/ 1348745 w 21600"/>
              <a:gd name="T11" fmla="*/ 82610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4" descr="ferma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80963"/>
            <a:ext cx="8713787" cy="65373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27088" y="260350"/>
            <a:ext cx="7588250" cy="5691188"/>
          </a:xfr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4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-190500"/>
            <a:ext cx="8424862" cy="6643688"/>
          </a:xfrm>
        </p:spPr>
      </p:pic>
      <p:sp>
        <p:nvSpPr>
          <p:cNvPr id="79874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6569075"/>
            <a:ext cx="431800" cy="288925"/>
          </a:xfrm>
          <a:custGeom>
            <a:avLst/>
            <a:gdLst>
              <a:gd name="T0" fmla="*/ 4315601 w 21600"/>
              <a:gd name="T1" fmla="*/ 0 h 21600"/>
              <a:gd name="T2" fmla="*/ 1079000 w 21600"/>
              <a:gd name="T3" fmla="*/ 1932360 h 21600"/>
              <a:gd name="T4" fmla="*/ 4315601 w 21600"/>
              <a:gd name="T5" fmla="*/ 966173 h 21600"/>
              <a:gd name="T6" fmla="*/ 9711001 w 21600"/>
              <a:gd name="T7" fmla="*/ 1932360 h 21600"/>
              <a:gd name="T8" fmla="*/ 7553001 w 21600"/>
              <a:gd name="T9" fmla="*/ 2898533 h 21600"/>
              <a:gd name="T10" fmla="*/ 5395002 w 21600"/>
              <a:gd name="T11" fmla="*/ 193236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z="4000" smtClean="0">
                <a:latin typeface="TH SarabunPSK" pitchFamily="34" charset="-34"/>
                <a:cs typeface="TH SarabunPSK" pitchFamily="34" charset="-34"/>
              </a:rPr>
              <a:t>Justice: What's The Right Thing To Do? </a:t>
            </a:r>
            <a:br>
              <a:rPr lang="th-TH" sz="4000" smtClean="0">
                <a:latin typeface="TH SarabunPSK" pitchFamily="34" charset="-34"/>
                <a:cs typeface="TH SarabunPSK" pitchFamily="34" charset="-34"/>
              </a:rPr>
            </a:br>
            <a:r>
              <a:rPr lang="th-TH" sz="4000" smtClean="0">
                <a:latin typeface="TH SarabunPSK" pitchFamily="34" charset="-34"/>
                <a:cs typeface="TH SarabunPSK" pitchFamily="34" charset="-34"/>
              </a:rPr>
              <a:t>PART ONE: PUTTING A PRICE TAG ON LIFE</a:t>
            </a:r>
          </a:p>
        </p:txBody>
      </p:sp>
      <p:pic>
        <p:nvPicPr>
          <p:cNvPr id="80898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/>
      </p:pic>
      <p:sp>
        <p:nvSpPr>
          <p:cNvPr id="80899" name="Rectangle 4"/>
          <p:cNvSpPr>
            <a:spLocks noChangeArrowheads="1"/>
          </p:cNvSpPr>
          <p:nvPr/>
        </p:nvSpPr>
        <p:spPr bwMode="auto">
          <a:xfrm>
            <a:off x="0" y="0"/>
            <a:ext cx="1306513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1306101" bIns="39675" anchor="ctr">
            <a:spAutoFit/>
          </a:bodyPr>
          <a:lstStyle/>
          <a:p>
            <a:endParaRPr lang="th-TH" sz="900" b="1">
              <a:solidFill>
                <a:srgbClr val="333333"/>
              </a:solidFill>
              <a:cs typeface="Angsana New" pitchFamily="18" charset="-34"/>
            </a:endParaRPr>
          </a:p>
          <a:p>
            <a:pPr eaLnBrk="0" hangingPunct="0"/>
            <a:endParaRPr lang="th-TH"/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0" y="0"/>
            <a:ext cx="1306513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1306101" bIns="39675" anchor="ctr">
            <a:spAutoFit/>
          </a:bodyPr>
          <a:lstStyle/>
          <a:p>
            <a:endParaRPr lang="th-TH" sz="900" b="1">
              <a:solidFill>
                <a:srgbClr val="333333"/>
              </a:solidFill>
              <a:cs typeface="Angsana New" pitchFamily="18" charset="-34"/>
            </a:endParaRPr>
          </a:p>
          <a:p>
            <a:pPr eaLnBrk="0" hangingPunct="0"/>
            <a:endParaRPr lang="th-TH"/>
          </a:p>
        </p:txBody>
      </p:sp>
      <p:sp>
        <p:nvSpPr>
          <p:cNvPr id="80901" name="Rectangle 6"/>
          <p:cNvSpPr>
            <a:spLocks noChangeArrowheads="1"/>
          </p:cNvSpPr>
          <p:nvPr/>
        </p:nvSpPr>
        <p:spPr bwMode="auto">
          <a:xfrm>
            <a:off x="0" y="0"/>
            <a:ext cx="1306513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1306101" bIns="39675" anchor="ctr">
            <a:spAutoFit/>
          </a:bodyPr>
          <a:lstStyle/>
          <a:p>
            <a:endParaRPr lang="th-TH" sz="900" b="1">
              <a:solidFill>
                <a:srgbClr val="333333"/>
              </a:solidFill>
              <a:cs typeface="Angsana New" pitchFamily="18" charset="-34"/>
            </a:endParaRPr>
          </a:p>
          <a:p>
            <a:pPr eaLnBrk="0" hangingPunct="0"/>
            <a:endParaRPr lang="th-TH"/>
          </a:p>
        </p:txBody>
      </p:sp>
      <p:sp>
        <p:nvSpPr>
          <p:cNvPr id="80902" name="Rectangle 7"/>
          <p:cNvSpPr>
            <a:spLocks noChangeArrowheads="1"/>
          </p:cNvSpPr>
          <p:nvPr/>
        </p:nvSpPr>
        <p:spPr bwMode="auto">
          <a:xfrm>
            <a:off x="468313" y="6235700"/>
            <a:ext cx="55292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H SarabunPSK" pitchFamily="34" charset="-34"/>
                <a:cs typeface="TH SarabunPSK" pitchFamily="34" charset="-34"/>
              </a:rPr>
              <a:t>http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://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www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youtube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com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watch?v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=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0O2Rq4HJBxw</a:t>
            </a: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6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53702D-973A-481D-A77B-326FD3C5190A}" type="slidenum">
              <a:rPr lang="th-TH"/>
              <a:pPr>
                <a:defRPr/>
              </a:pPr>
              <a:t>6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 </a:t>
            </a:r>
            <a:b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ตามทฤษฎีของ </a:t>
            </a: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Professor Philip Kotler </a:t>
            </a: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(ต่อ)</a:t>
            </a:r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44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5.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การจัดทำกลยุทธ์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กลยุทธ์เป็นวิธีการนำไปสู่เป้าหมาย โดยทุกองค์กรต้องจัดทำ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กลยุทธ์ของตนเอง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(tailor a strategy)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เพราะไม่มีสูตรสำเร็จ เพื่อบรรลุเป้าหมายของตน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ในภาคธุรกิจมี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3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รูปแบบ คือ 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การเป็นผู้นำด้านต้นทุน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(cost leadership) 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กลยุทธ์สร้างความแตกต่าง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(differentiation)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และ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กลยุทธ์ที่มีจุดเน้นตลาดเฉพาะ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(focus)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6.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การจัดทำโครงการ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กลยุทธ์ที่ได้จะต้องนำมาจัดทำโครงการในรายละเอียด เพื่อสนับสนุน เช่น ถ้าจะทำให้บรรลุกลยุทธ์ผู้นำด้านเทคโนโลยี องค์กรก็ต้องวางแผนโครงการเพื่อสร้างความเข้มแข็งให้กับแผนกวิจัยและพัฒนา พัฒนาสินค้าให้ทันสมัย ฝึกอบรมพนักงานเทคนิค หรือโฆษณาสินค้า สร้างภาพลักษณ์ผู้นำด้านเทคโนโลยี ฯลฯ</a:t>
            </a:r>
            <a:endParaRPr lang="en-US" b="1" smtClean="0"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th-TH" b="1" smtClean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3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0" name="AutoShape 3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6381750"/>
            <a:ext cx="503238" cy="476250"/>
          </a:xfrm>
          <a:custGeom>
            <a:avLst/>
            <a:gdLst>
              <a:gd name="T0" fmla="*/ 5861697 w 21600"/>
              <a:gd name="T1" fmla="*/ 0 h 21600"/>
              <a:gd name="T2" fmla="*/ 1465564 w 21600"/>
              <a:gd name="T3" fmla="*/ 5250325 h 21600"/>
              <a:gd name="T4" fmla="*/ 5861697 w 21600"/>
              <a:gd name="T5" fmla="*/ 2625174 h 21600"/>
              <a:gd name="T6" fmla="*/ 13190032 w 21600"/>
              <a:gd name="T7" fmla="*/ 5250325 h 21600"/>
              <a:gd name="T8" fmla="*/ 10258902 w 21600"/>
              <a:gd name="T9" fmla="*/ 7875477 h 21600"/>
              <a:gd name="T10" fmla="*/ 7327798 w 21600"/>
              <a:gd name="T11" fmla="*/ 5250325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8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The 7-S framework of McKinsey </a:t>
            </a:r>
          </a:p>
        </p:txBody>
      </p:sp>
      <p:pic>
        <p:nvPicPr>
          <p:cNvPr id="84994" name="Picture 5" descr="mckinsey_7s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14450" y="1671638"/>
            <a:ext cx="6515100" cy="4381500"/>
          </a:xfrm>
        </p:spPr>
      </p:pic>
      <p:sp>
        <p:nvSpPr>
          <p:cNvPr id="84995" name="Rectangle 8"/>
          <p:cNvSpPr>
            <a:spLocks noChangeArrowheads="1"/>
          </p:cNvSpPr>
          <p:nvPr/>
        </p:nvSpPr>
        <p:spPr bwMode="auto">
          <a:xfrm>
            <a:off x="395288" y="6338888"/>
            <a:ext cx="6645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TH SarabunPSK" pitchFamily="34" charset="-34"/>
                <a:cs typeface="TH SarabunPSK" pitchFamily="34" charset="-34"/>
              </a:rPr>
              <a:t>http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://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vectorstudy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com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management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theories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7s</a:t>
            </a:r>
            <a:r>
              <a:rPr lang="th-TH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>
                <a:latin typeface="TH SarabunPSK" pitchFamily="34" charset="-34"/>
                <a:cs typeface="TH SarabunPSK" pitchFamily="34" charset="-34"/>
              </a:rPr>
              <a:t>framework</a:t>
            </a:r>
            <a:endParaRPr lang="th-TH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4996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740650" y="5876925"/>
            <a:ext cx="503238" cy="576263"/>
          </a:xfrm>
          <a:custGeom>
            <a:avLst/>
            <a:gdLst>
              <a:gd name="T0" fmla="*/ 5861697 w 21600"/>
              <a:gd name="T1" fmla="*/ 0 h 21600"/>
              <a:gd name="T2" fmla="*/ 1465564 w 21600"/>
              <a:gd name="T3" fmla="*/ 7687029 h 21600"/>
              <a:gd name="T4" fmla="*/ 5861697 w 21600"/>
              <a:gd name="T5" fmla="*/ 3843514 h 21600"/>
              <a:gd name="T6" fmla="*/ 13190032 w 21600"/>
              <a:gd name="T7" fmla="*/ 7687029 h 21600"/>
              <a:gd name="T8" fmla="*/ 10258902 w 21600"/>
              <a:gd name="T9" fmla="*/ 11530515 h 21600"/>
              <a:gd name="T10" fmla="*/ 7327798 w 21600"/>
              <a:gd name="T11" fmla="*/ 7687029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Picture 5" descr="Porter's Five Forces Example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88913"/>
            <a:ext cx="8424863" cy="6192837"/>
          </a:xfrm>
        </p:spPr>
      </p:pic>
      <p:sp>
        <p:nvSpPr>
          <p:cNvPr id="86018" name="Rectangle 8"/>
          <p:cNvSpPr>
            <a:spLocks noChangeArrowheads="1"/>
          </p:cNvSpPr>
          <p:nvPr/>
        </p:nvSpPr>
        <p:spPr bwMode="auto">
          <a:xfrm>
            <a:off x="684213" y="6308725"/>
            <a:ext cx="49053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1800">
                <a:latin typeface="TH SarabunPSK" pitchFamily="34" charset="-34"/>
                <a:cs typeface="TH SarabunPSK" pitchFamily="34" charset="-34"/>
              </a:rPr>
              <a:t>แหล่งที่มา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: http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://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www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mindtools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com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pages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article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newTMC_08</a:t>
            </a:r>
            <a:r>
              <a:rPr lang="th-TH" sz="18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800">
                <a:latin typeface="TH SarabunPSK" pitchFamily="34" charset="-34"/>
                <a:cs typeface="TH SarabunPSK" pitchFamily="34" charset="-34"/>
              </a:rPr>
              <a:t>htm</a:t>
            </a:r>
            <a:endParaRPr lang="th-TH" sz="18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6019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72450" y="6524625"/>
            <a:ext cx="360363" cy="333375"/>
          </a:xfrm>
          <a:custGeom>
            <a:avLst/>
            <a:gdLst>
              <a:gd name="T0" fmla="*/ 3005778 w 21600"/>
              <a:gd name="T1" fmla="*/ 0 h 21600"/>
              <a:gd name="T2" fmla="*/ 751507 w 21600"/>
              <a:gd name="T3" fmla="*/ 2572667 h 21600"/>
              <a:gd name="T4" fmla="*/ 3005778 w 21600"/>
              <a:gd name="T5" fmla="*/ 1286334 h 21600"/>
              <a:gd name="T6" fmla="*/ 6763613 w 21600"/>
              <a:gd name="T7" fmla="*/ 2572667 h 21600"/>
              <a:gd name="T8" fmla="*/ 5260599 w 21600"/>
              <a:gd name="T9" fmla="*/ 3858985 h 21600"/>
              <a:gd name="T10" fmla="*/ 3757568 w 21600"/>
              <a:gd name="T11" fmla="*/ 257266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Picture 5" descr="csr_value_chain_porter_english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16013" y="820738"/>
            <a:ext cx="6985000" cy="5565775"/>
          </a:xfrm>
        </p:spPr>
      </p:pic>
      <p:sp>
        <p:nvSpPr>
          <p:cNvPr id="87042" name="Rectangle 8"/>
          <p:cNvSpPr>
            <a:spLocks noChangeArrowheads="1"/>
          </p:cNvSpPr>
          <p:nvPr/>
        </p:nvSpPr>
        <p:spPr bwMode="auto">
          <a:xfrm>
            <a:off x="1403350" y="260350"/>
            <a:ext cx="64595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th-TH" b="1">
                <a:cs typeface="Angsana New" pitchFamily="18" charset="-34"/>
              </a:rPr>
              <a:t>Porter and Kramer's CSR value chain</a:t>
            </a:r>
            <a:endParaRPr lang="th-TH"/>
          </a:p>
        </p:txBody>
      </p:sp>
      <p:sp>
        <p:nvSpPr>
          <p:cNvPr id="87043" name="Rectangle 9"/>
          <p:cNvSpPr>
            <a:spLocks noChangeArrowheads="1"/>
          </p:cNvSpPr>
          <p:nvPr/>
        </p:nvSpPr>
        <p:spPr bwMode="auto">
          <a:xfrm>
            <a:off x="755650" y="6521450"/>
            <a:ext cx="59928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http</a:t>
            </a:r>
            <a:r>
              <a:rPr lang="th-TH" sz="1600"/>
              <a:t>://</a:t>
            </a:r>
            <a:r>
              <a:rPr lang="en-US" sz="1600"/>
              <a:t>www</a:t>
            </a:r>
            <a:r>
              <a:rPr lang="th-TH" sz="1600"/>
              <a:t>.</a:t>
            </a:r>
            <a:r>
              <a:rPr lang="en-US" sz="1600"/>
              <a:t>spidermak</a:t>
            </a:r>
            <a:r>
              <a:rPr lang="th-TH" sz="1600"/>
              <a:t>.</a:t>
            </a:r>
            <a:r>
              <a:rPr lang="en-US" sz="1600"/>
              <a:t>com</a:t>
            </a:r>
            <a:r>
              <a:rPr lang="th-TH" sz="1600"/>
              <a:t>/</a:t>
            </a:r>
            <a:r>
              <a:rPr lang="en-US" sz="1600"/>
              <a:t>en</a:t>
            </a:r>
            <a:r>
              <a:rPr lang="th-TH" sz="1600"/>
              <a:t>/</a:t>
            </a:r>
            <a:r>
              <a:rPr lang="en-US" sz="1600"/>
              <a:t>porter</a:t>
            </a:r>
            <a:r>
              <a:rPr lang="th-TH" sz="1600"/>
              <a:t>-</a:t>
            </a:r>
            <a:r>
              <a:rPr lang="en-US" sz="1600"/>
              <a:t>and</a:t>
            </a:r>
            <a:r>
              <a:rPr lang="th-TH" sz="1600"/>
              <a:t>-</a:t>
            </a:r>
            <a:r>
              <a:rPr lang="en-US" sz="1600"/>
              <a:t>kramer</a:t>
            </a:r>
            <a:r>
              <a:rPr lang="th-TH" sz="1600"/>
              <a:t>-</a:t>
            </a:r>
            <a:r>
              <a:rPr lang="en-US" sz="1600"/>
              <a:t>csr</a:t>
            </a:r>
            <a:r>
              <a:rPr lang="th-TH" sz="1600"/>
              <a:t>-</a:t>
            </a:r>
            <a:r>
              <a:rPr lang="en-US" sz="1600"/>
              <a:t>value</a:t>
            </a:r>
            <a:r>
              <a:rPr lang="th-TH" sz="1600"/>
              <a:t>-</a:t>
            </a:r>
            <a:r>
              <a:rPr lang="en-US" sz="1600"/>
              <a:t>chain</a:t>
            </a:r>
            <a:endParaRPr lang="th-TH" sz="160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5" descr="val_chain_fig1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549275"/>
            <a:ext cx="8258175" cy="5332413"/>
          </a:xfrm>
        </p:spPr>
      </p:pic>
      <p:sp>
        <p:nvSpPr>
          <p:cNvPr id="88066" name="Rectangle 8"/>
          <p:cNvSpPr>
            <a:spLocks noChangeArrowheads="1"/>
          </p:cNvSpPr>
          <p:nvPr/>
        </p:nvSpPr>
        <p:spPr bwMode="auto">
          <a:xfrm>
            <a:off x="250825" y="6308725"/>
            <a:ext cx="8577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H SarabunPSK" pitchFamily="34" charset="-34"/>
                <a:cs typeface="TH SarabunPSK" pitchFamily="34" charset="-34"/>
              </a:rPr>
              <a:t>http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://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www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thebusinessowner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com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business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guidance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business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strategy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2007/05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the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value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chain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does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yours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help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you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compete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and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win</a:t>
            </a:r>
            <a:endParaRPr lang="th-TH" sz="160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5" descr="val_chain_fig2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620713"/>
            <a:ext cx="8496300" cy="5376862"/>
          </a:xfrm>
        </p:spPr>
      </p:pic>
      <p:sp>
        <p:nvSpPr>
          <p:cNvPr id="89090" name="Rectangle 8"/>
          <p:cNvSpPr>
            <a:spLocks noChangeArrowheads="1"/>
          </p:cNvSpPr>
          <p:nvPr/>
        </p:nvSpPr>
        <p:spPr bwMode="auto">
          <a:xfrm>
            <a:off x="250825" y="6308725"/>
            <a:ext cx="85772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latin typeface="TH SarabunPSK" pitchFamily="34" charset="-34"/>
                <a:cs typeface="TH SarabunPSK" pitchFamily="34" charset="-34"/>
              </a:rPr>
              <a:t>http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://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www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thebusinessowner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com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business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guidance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business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strategy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2007/05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/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the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value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chain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does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yours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help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you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compete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and</a:t>
            </a:r>
            <a:r>
              <a:rPr lang="th-TH" sz="1600">
                <a:latin typeface="TH SarabunPSK" pitchFamily="34" charset="-34"/>
                <a:cs typeface="TH SarabunPSK" pitchFamily="34" charset="-34"/>
              </a:rPr>
              <a:t>-</a:t>
            </a:r>
            <a:r>
              <a:rPr lang="en-US" sz="1600">
                <a:latin typeface="TH SarabunPSK" pitchFamily="34" charset="-34"/>
                <a:cs typeface="TH SarabunPSK" pitchFamily="34" charset="-34"/>
              </a:rPr>
              <a:t>win</a:t>
            </a:r>
            <a:endParaRPr lang="th-TH" sz="160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89091" name="AutoShape 4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388350" y="6092825"/>
            <a:ext cx="431800" cy="288925"/>
          </a:xfrm>
          <a:custGeom>
            <a:avLst/>
            <a:gdLst>
              <a:gd name="T0" fmla="*/ 4315601 w 21600"/>
              <a:gd name="T1" fmla="*/ 0 h 21600"/>
              <a:gd name="T2" fmla="*/ 1079000 w 21600"/>
              <a:gd name="T3" fmla="*/ 1932360 h 21600"/>
              <a:gd name="T4" fmla="*/ 4315601 w 21600"/>
              <a:gd name="T5" fmla="*/ 966173 h 21600"/>
              <a:gd name="T6" fmla="*/ 9711001 w 21600"/>
              <a:gd name="T7" fmla="*/ 1932360 h 21600"/>
              <a:gd name="T8" fmla="*/ 7553001 w 21600"/>
              <a:gd name="T9" fmla="*/ 2898533 h 21600"/>
              <a:gd name="T10" fmla="*/ 5395002 w 21600"/>
              <a:gd name="T11" fmla="*/ 193236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5" descr="ANd9GcS-NhnjC44vfIKfsDx2X8RUnEaB2_tAb4g0X7r1hN43IV7nVxph&amp;t=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165100"/>
            <a:ext cx="3455987" cy="293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4" name="Picture 7" descr="MultIRR"/>
          <p:cNvPicPr>
            <a:picLocks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79388" y="3197225"/>
            <a:ext cx="8785225" cy="3660775"/>
          </a:xfrm>
        </p:spPr>
      </p:pic>
      <p:pic>
        <p:nvPicPr>
          <p:cNvPr id="90115" name="Picture 11" descr="Fig"/>
          <p:cNvPicPr>
            <a:picLocks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4932363" y="188913"/>
            <a:ext cx="3409950" cy="28289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C8BF1D-9B8E-4041-86C1-AB1E1144E1AB}" type="slidenum">
              <a:rPr lang="th-TH"/>
              <a:pPr>
                <a:defRPr/>
              </a:pPr>
              <a:t>7</a:t>
            </a:fld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 </a:t>
            </a:r>
            <a:b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ตามทฤษฎีของ </a:t>
            </a: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Professor Philip Kotler </a:t>
            </a: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(ต่อ)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7.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การนำไปปฏิบัติ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กลยุทธ์ที่ชัดเจนและโครงการสนับสนุนที่ดี อาจจะไม่เป็นผลสำเร็จถ้าองค์กรไม่สามารถนำไปปฏิบัติอย่างรอบคอบ เนื่องจากกลยุทธ์เป็นเพียง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1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ใน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7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องค์ประกอบตาม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กรอบแนวคิด </a:t>
            </a:r>
            <a:r>
              <a:rPr lang="en-US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7s</a:t>
            </a:r>
            <a:r>
              <a:rPr lang="en-US" b="1" smtClean="0"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ของ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Mckinsey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Strategy, structure,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system, style, staff, skill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shared value)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8. </a:t>
            </a:r>
            <a:r>
              <a:rPr lang="th-TH" b="1" u="sng" smtClean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ข้อมูลย้อนกลับและการควบคุม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(Feedback and control)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เมื่อได้นำกลยุทธ์ไปใช้ บางปัจจัยสภาพแวดล้อมอาจคงที่ต่อไปเป็นปี หรือค่อยๆเปลี่ยนแปลงไปในทิศทางที่คาดการณ์ได้อย่างช้าๆ บางปัจจัยอาจมีการเปลี่ยนแปลงอย่างรวดเร็วและคาดการณ์ไม่ได้ </a:t>
            </a:r>
          </a:p>
          <a:p>
            <a:pPr eaLnBrk="1" hangingPunct="1">
              <a:lnSpc>
                <a:spcPct val="80000"/>
              </a:lnSpc>
              <a:buFont typeface="Arial" charset="0"/>
              <a:buNone/>
              <a:defRPr/>
            </a:pP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	เมื่อการเปลี่ยนแปลงเกิดขึ้นองค์กรต้องมีการถอยกลับมาทบทวนและปรับปรุง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แผนปฏิบัติการ โครงการ กลยุทธ์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 หรือสุดท้ายแม้กระทั่งปรับเปลี่ยน</a:t>
            </a:r>
            <a:r>
              <a:rPr lang="th-TH" b="1" smtClean="0">
                <a:solidFill>
                  <a:schemeClr val="folHlink"/>
                </a:solidFill>
                <a:latin typeface="TH SarabunPSK" pitchFamily="34" charset="-34"/>
                <a:cs typeface="TH SarabunPSK" pitchFamily="34" charset="-34"/>
              </a:rPr>
              <a:t>เป้าหมาย</a:t>
            </a:r>
            <a:endParaRPr lang="en-US" b="1" smtClean="0">
              <a:solidFill>
                <a:schemeClr val="folHlink"/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th-TH" b="1" smtClean="0">
              <a:solidFill>
                <a:schemeClr val="folHlink"/>
              </a:solidFill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B7BB34-07CC-47F2-B2D7-4F6CC9C93145}" type="slidenum">
              <a:rPr lang="th-TH"/>
              <a:pPr>
                <a:defRPr/>
              </a:pPr>
              <a:t>8</a:t>
            </a:fld>
            <a:endParaRPr lang="th-TH"/>
          </a:p>
        </p:txBody>
      </p:sp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การบริหารจัดการภาครัฐ</a:t>
            </a:r>
            <a:r>
              <a:rPr lang="en-US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: </a:t>
            </a:r>
            <a:r>
              <a:rPr lang="th-TH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การวิเคราะห์ทางยุทธศาสตร์ </a:t>
            </a:r>
            <a:r>
              <a:rPr 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(Strategic Analysis)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เป็นการวิเคราะห์สภาวะแวดล้อมด้วยเครื่องมือต่างๆ ที่เหมาะสม เพื่อให้ได้ข้อมูลสำหรับการกำหนดทิศทางและยุทธศาสตร์</a:t>
            </a:r>
          </a:p>
          <a:p>
            <a:pPr lvl="1" eaLnBrk="1" hangingPunct="1">
              <a:defRPr/>
            </a:pPr>
            <a:r>
              <a:rPr lang="en-US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Five Forces Model</a:t>
            </a:r>
            <a:endParaRPr lang="en-US" b="1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1" eaLnBrk="1" hangingPunct="1">
              <a:defRPr/>
            </a:pPr>
            <a:r>
              <a:rPr lang="en-US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PESTEL Analysis</a:t>
            </a:r>
          </a:p>
          <a:p>
            <a:pPr lvl="1" eaLnBrk="1" hangingPunct="1">
              <a:defRPr/>
            </a:pPr>
            <a:r>
              <a:rPr lang="en-US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hlinkClick r:id="rId3" action="ppaction://hlinksldjump"/>
              </a:rPr>
              <a:t>Value Chain Model</a:t>
            </a:r>
            <a:endParaRPr lang="en-US" b="1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  <a:p>
            <a:pPr lvl="1" eaLnBrk="1" hangingPunct="1">
              <a:defRPr/>
            </a:pPr>
            <a:r>
              <a:rPr lang="en-US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SWOT Analysis</a:t>
            </a:r>
            <a:endParaRPr lang="th-TH" b="1" smtClean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3039B3-7FFE-4A7A-8792-A9E6E7A6E20F}" type="slidenum">
              <a:rPr lang="th-TH"/>
              <a:pPr>
                <a:defRPr/>
              </a:pPr>
              <a:t>9</a:t>
            </a:fld>
            <a:endParaRPr lang="th-TH"/>
          </a:p>
        </p:txBody>
      </p:sp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การบริหารจัดการภาครัฐ</a:t>
            </a:r>
            <a:r>
              <a:rPr lang="en-US" sz="4000" b="1" smtClean="0">
                <a:effectLst>
                  <a:outerShdw blurRad="38100" dist="38100" dir="2700000" algn="tl">
                    <a:srgbClr val="C0C0C0"/>
                  </a:outerShdw>
                </a:effectLst>
                <a:cs typeface="Angsana New" pitchFamily="18" charset="-34"/>
              </a:rPr>
              <a:t>: </a:t>
            </a:r>
            <a:r>
              <a:rPr lang="th-TH" sz="4000" b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การวางแผนเชิงยุทธศาสตร์ (ต่อ)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การกำหนดทิศทางขององค์กร </a:t>
            </a:r>
            <a:r>
              <a:rPr 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(Strategic Direction Setting)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เป็นการกำหนดทิศทางที่องค์กรต้องการมุ่งไปสู่ (วิสัยทัศน์ เป้าประสงค์ระยะสั้น ระยะยาว ค่านิยม และผลการดำเนินการที่คาดหวัง)</a:t>
            </a:r>
          </a:p>
          <a:p>
            <a:pPr eaLnBrk="1" hangingPunct="1">
              <a:defRPr/>
            </a:pPr>
            <a:r>
              <a:rPr lang="th-TH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การวางยุทธศาสตร์ </a:t>
            </a:r>
            <a:r>
              <a:rPr lang="en-US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(Strategic Development)</a:t>
            </a:r>
            <a:r>
              <a:rPr lang="en-US" b="1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นำทิศทางมากำหนด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เป้าประสงค์ที่ต้องการบรรลุ ตัวชี้วัด และค่าเป้าหมาย และกำหนดกลยุทธ์ โครงการ และงบประมาณ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ที่ต้องใช้เพื่อให้บรรลุเป้าหมาย (อาจมีการนำ</a:t>
            </a:r>
            <a:r>
              <a:rPr lang="th-TH" b="1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  <a:hlinkClick r:id="rId2" action="ppaction://hlinksldjump"/>
              </a:rPr>
              <a:t>เครื่องมือการบริหารความเสี่ยง</a:t>
            </a:r>
            <a:r>
              <a:rPr lang="th-TH" b="1" smtClean="0">
                <a:latin typeface="TH SarabunPSK" pitchFamily="34" charset="-34"/>
                <a:cs typeface="TH SarabunPSK" pitchFamily="34" charset="-34"/>
              </a:rPr>
              <a:t>มาใช้)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4188</Words>
  <Application>Microsoft Office PowerPoint</Application>
  <PresentationFormat>On-screen Show (4:3)</PresentationFormat>
  <Paragraphs>335</Paragraphs>
  <Slides>67</Slides>
  <Notes>5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13</vt:i4>
      </vt:variant>
      <vt:variant>
        <vt:lpstr>ออกแบบแม่แบบ</vt:lpstr>
      </vt:variant>
      <vt:variant>
        <vt:i4>1</vt:i4>
      </vt:variant>
      <vt:variant>
        <vt:lpstr>ชื่อเรื่องภาพนิ่ง</vt:lpstr>
      </vt:variant>
      <vt:variant>
        <vt:i4>67</vt:i4>
      </vt:variant>
    </vt:vector>
  </HeadingPairs>
  <TitlesOfParts>
    <vt:vector size="81" baseType="lpstr">
      <vt:lpstr>Arial</vt:lpstr>
      <vt:lpstr>Calibri</vt:lpstr>
      <vt:lpstr>Angsana New</vt:lpstr>
      <vt:lpstr>Cordia New</vt:lpstr>
      <vt:lpstr>TH SarabunPSK</vt:lpstr>
      <vt:lpstr>MS Sans Serif</vt:lpstr>
      <vt:lpstr>Wingdings</vt:lpstr>
      <vt:lpstr>Browallia New</vt:lpstr>
      <vt:lpstr>Times New Roman</vt:lpstr>
      <vt:lpstr>Wingdings 2</vt:lpstr>
      <vt:lpstr>BrowalliaUPC</vt:lpstr>
      <vt:lpstr>Tahoma</vt:lpstr>
      <vt:lpstr>ＭＳ Ｐゴシック</vt:lpstr>
      <vt:lpstr>Office Theme</vt:lpstr>
      <vt:lpstr>การจัดทำโครงการ</vt:lpstr>
      <vt:lpstr>หัวข้อการแลกเปลี่ยนเรียนรู้</vt:lpstr>
      <vt:lpstr>Business Strategic Planning</vt:lpstr>
      <vt:lpstr>การวางแผนเชิงยุทธศาสตร์  ตามทฤษฎีของ Professor Philip Kotler</vt:lpstr>
      <vt:lpstr>การวางแผนเชิงยุทธศาสตร์  ตามทฤษฎีของ Professor Philip Kotler (ต่อ)</vt:lpstr>
      <vt:lpstr>การวางแผนเชิงยุทธศาสตร์  ตามทฤษฎีของ Professor Philip Kotler (ต่อ)</vt:lpstr>
      <vt:lpstr>การวางแผนเชิงยุทธศาสตร์  ตามทฤษฎีของ Professor Philip Kotler (ต่อ)</vt:lpstr>
      <vt:lpstr>การบริหารจัดการภาครัฐ: การวางแผนเชิงยุทธศาสตร์</vt:lpstr>
      <vt:lpstr>การบริหารจัดการภาครัฐ: การวางแผนเชิงยุทธศาสตร์ (ต่อ)</vt:lpstr>
      <vt:lpstr>การบริหารจัดการภาครัฐ: การวางแผนเชิงยุทธศาสตร์ (ต่อ)</vt:lpstr>
      <vt:lpstr>พระราชบัญญัติการศึกษาแห่งชาติ</vt:lpstr>
      <vt:lpstr>พระราชบัญญัติการศึกษาแห่งชาติ (ต่อ)</vt:lpstr>
      <vt:lpstr>พ.ร.บ. ระเบียบบริหารราชการกระทรวงศึกษาธิการ พ.ศ. 2546 (ต่อ)</vt:lpstr>
      <vt:lpstr>พ.ร.บ. ระเบียบบริหารราชการกระทรวงศึกษาธิการ พ.ศ. 2546 (ต่อ)</vt:lpstr>
      <vt:lpstr>พ.ร.บ. ระเบียบบริหารราชการกระทรวงศึกษาธิการ พ.ศ. 2546 (ต่อ)</vt:lpstr>
      <vt:lpstr>กฎกระทรวง แบ่งส่วนราชการสำนักงานคณะกรรมการการอุดมศึกษา กระทรวงศึกษาธิการ พ.ศ. 2546 </vt:lpstr>
      <vt:lpstr>กฎกระทรวง แบ่งส่วนราชการสำนักงานคณะกรรมการการอุดมศึกษา กระทรวงศึกษาธิการ พ.ศ. 2546 (ต่อ)</vt:lpstr>
      <vt:lpstr>ภาพนิ่ง 18</vt:lpstr>
      <vt:lpstr>กรอบแผนพัฒนาอุดมศึกษาระยะยาว 15 ปี  ฉบับที่ 2 (พ.ศ.2551-2565)</vt:lpstr>
      <vt:lpstr>พระราชบัญญัติระเบียบบริหารราชการแผ่นดิน พ.ศ. 2534</vt:lpstr>
      <vt:lpstr>พระราชกฤษฎีกาว่าด้วยหลักเกณฑ์และวิธีการบริหารกิจการบ้านเมืองที่ดี พ.ศ. 2546</vt:lpstr>
      <vt:lpstr>พระราชกฤษฎีกาว่าด้วยหลักเกณฑ์และวิธีการบริหารกิจการบ้านเมืองที่ดี พ.ศ. 2546 (ต่อ)</vt:lpstr>
      <vt:lpstr>พระราชกฤษฎีกาว่าด้วยหลักเกณฑ์และวิธีการบริหารกิจการ บ้านเมืองที่ดี พ.ศ. 2546 (ต่อ)</vt:lpstr>
      <vt:lpstr>พระราชกฤษฎีกาว่าด้วยหลักเกณฑ์และวิธีการบริหารกิจการบ้านเมืองที่ดี พ.ศ. 2546 (ต่อ)</vt:lpstr>
      <vt:lpstr>พระราชกฤษฎีกาว่าด้วยหลักเกณฑ์และวิธีการบริหารกิจการบ้านเมืองที่ดี พ.ศ. 2546 (ต่อ)</vt:lpstr>
      <vt:lpstr>ระเบียบสำนักนายกรัฐมนตรีว่าด้วยการจัดทำแผนการบริหารราชการแผ่นดินพ.ศ. 2547</vt:lpstr>
      <vt:lpstr>ระเบียบสำนักนายกรัฐมนตรีว่าด้วยการจัดทำแผนการบริหารราชการแผ่นดินพ.ศ. 2547 (ต่อ)</vt:lpstr>
      <vt:lpstr>ระเบียบสำนักนายกรัฐมนตรีว่าด้วยการจัดทำแผนการบริหารราชการแผ่นดินพ.ศ. 2547 (ต่อ)</vt:lpstr>
      <vt:lpstr>รัฐธรรมนูญแห่งราชอาณาจักรไทย 2550  หมวด 5 แนวนโยบายพื้นฐานแห่งรัฐ</vt:lpstr>
      <vt:lpstr>รัฐธรรมนูญแห่งราชอาณาจักรไทย 2550  หมวด 5 แนวนโยบายพื้นฐานแห่งรัฐ (ต่อ)</vt:lpstr>
      <vt:lpstr>รัฐธรรมนูญแห่งราชอาณาจักรไทย 2550</vt:lpstr>
      <vt:lpstr>ภาพนิ่ง 32</vt:lpstr>
      <vt:lpstr>ภาพนิ่ง 33</vt:lpstr>
      <vt:lpstr>ภาพนิ่ง 34</vt:lpstr>
      <vt:lpstr>การบริหารจัดการภาครัฐ PMQA</vt:lpstr>
      <vt:lpstr>กฎหมายและระเบียบที่เกี่ยวข้องกับการจัดทำ แผนการบริหารราชการแผ่นดิน / แผนปฏิบัติราชการ</vt:lpstr>
      <vt:lpstr>แผนผังแสดงความสัมพันธ์ระหว่าง แผนงาน-แผนเงิน-คำรับรองการปฏิบัติราชการ</vt:lpstr>
      <vt:lpstr>การเขียนโครงการ</vt:lpstr>
      <vt:lpstr>นิยาม</vt:lpstr>
      <vt:lpstr>นิยาม</vt:lpstr>
      <vt:lpstr>นิยาม</vt:lpstr>
      <vt:lpstr>นิยาม</vt:lpstr>
      <vt:lpstr>โครงการคืออะไร?  </vt:lpstr>
      <vt:lpstr>องค์ประกอบโครงการ</vt:lpstr>
      <vt:lpstr>ภาพนิ่ง 45</vt:lpstr>
      <vt:lpstr>ภาพนิ่ง 46</vt:lpstr>
      <vt:lpstr>ภาพนิ่ง 47</vt:lpstr>
      <vt:lpstr>ภาพนิ่ง 48</vt:lpstr>
      <vt:lpstr>ภาพนิ่ง 49</vt:lpstr>
      <vt:lpstr>ภาพนิ่ง 50</vt:lpstr>
      <vt:lpstr>ภาพนิ่ง 51</vt:lpstr>
      <vt:lpstr>ภาพนิ่ง 52</vt:lpstr>
      <vt:lpstr>ภาพนิ่ง 53</vt:lpstr>
      <vt:lpstr>ภาพนิ่ง 54</vt:lpstr>
      <vt:lpstr>ภาพนิ่ง 55</vt:lpstr>
      <vt:lpstr>ภาพนิ่ง 56</vt:lpstr>
      <vt:lpstr>ภาพนิ่ง 57</vt:lpstr>
      <vt:lpstr>Justice: What's The Right Thing To Do?  PART ONE: PUTTING A PRICE TAG ON LIFE</vt:lpstr>
      <vt:lpstr>ภาพนิ่ง 59</vt:lpstr>
      <vt:lpstr>ภาพนิ่ง 60</vt:lpstr>
      <vt:lpstr>ภาพนิ่ง 61</vt:lpstr>
      <vt:lpstr>The 7-S framework of McKinsey </vt:lpstr>
      <vt:lpstr>ภาพนิ่ง 63</vt:lpstr>
      <vt:lpstr>ภาพนิ่ง 64</vt:lpstr>
      <vt:lpstr>ภาพนิ่ง 65</vt:lpstr>
      <vt:lpstr>ภาพนิ่ง 66</vt:lpstr>
      <vt:lpstr>ภาพนิ่ง 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วราสิทธิ์</dc:creator>
  <cp:lastModifiedBy>nana</cp:lastModifiedBy>
  <cp:revision>45</cp:revision>
  <dcterms:created xsi:type="dcterms:W3CDTF">2013-05-13T12:55:21Z</dcterms:created>
  <dcterms:modified xsi:type="dcterms:W3CDTF">2013-05-17T02:20:26Z</dcterms:modified>
</cp:coreProperties>
</file>