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vml" ContentType="application/vnd.openxmlformats-officedocument.vmlDrawing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7"/>
  </p:notesMasterIdLst>
  <p:handoutMasterIdLst>
    <p:handoutMasterId r:id="rId38"/>
  </p:handoutMasterIdLst>
  <p:sldIdLst>
    <p:sldId id="267" r:id="rId3"/>
    <p:sldId id="285" r:id="rId4"/>
    <p:sldId id="268" r:id="rId5"/>
    <p:sldId id="271" r:id="rId6"/>
    <p:sldId id="272" r:id="rId7"/>
    <p:sldId id="273" r:id="rId8"/>
    <p:sldId id="274" r:id="rId9"/>
    <p:sldId id="301" r:id="rId10"/>
    <p:sldId id="275" r:id="rId11"/>
    <p:sldId id="276" r:id="rId12"/>
    <p:sldId id="277" r:id="rId13"/>
    <p:sldId id="282" r:id="rId14"/>
    <p:sldId id="303" r:id="rId15"/>
    <p:sldId id="304" r:id="rId16"/>
    <p:sldId id="283" r:id="rId17"/>
    <p:sldId id="284" r:id="rId18"/>
    <p:sldId id="269" r:id="rId19"/>
    <p:sldId id="297" r:id="rId20"/>
    <p:sldId id="298" r:id="rId21"/>
    <p:sldId id="302" r:id="rId22"/>
    <p:sldId id="261" r:id="rId23"/>
    <p:sldId id="258" r:id="rId24"/>
    <p:sldId id="259" r:id="rId25"/>
    <p:sldId id="287" r:id="rId26"/>
    <p:sldId id="289" r:id="rId27"/>
    <p:sldId id="291" r:id="rId28"/>
    <p:sldId id="293" r:id="rId29"/>
    <p:sldId id="295" r:id="rId30"/>
    <p:sldId id="264" r:id="rId31"/>
    <p:sldId id="262" r:id="rId32"/>
    <p:sldId id="263" r:id="rId33"/>
    <p:sldId id="299" r:id="rId34"/>
    <p:sldId id="270" r:id="rId35"/>
    <p:sldId id="281" r:id="rId36"/>
  </p:sldIdLst>
  <p:sldSz cx="9144000" cy="6858000" type="screen4x3"/>
  <p:notesSz cx="6797675" cy="99282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43" autoAdjust="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F:\&#3591;&#3634;&#3609;&#3621;&#3656;&#3634;&#3626;&#3640;&#3604;\Book2.xlsx" TargetMode="Externa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spPr>
              <a:solidFill>
                <a:srgbClr val="0066FF"/>
              </a:solidFill>
            </c:spPr>
          </c:dPt>
          <c:dPt>
            <c:idx val="1"/>
            <c:spPr>
              <a:solidFill>
                <a:srgbClr val="FFC000"/>
              </a:solidFill>
            </c:spPr>
          </c:dPt>
          <c:dPt>
            <c:idx val="2"/>
            <c:spPr>
              <a:solidFill>
                <a:srgbClr val="7030A0"/>
              </a:solidFill>
            </c:spPr>
          </c:dPt>
          <c:dPt>
            <c:idx val="3"/>
            <c:spPr>
              <a:solidFill>
                <a:srgbClr val="0066FF"/>
              </a:solidFill>
            </c:spPr>
          </c:dPt>
          <c:dPt>
            <c:idx val="4"/>
            <c:spPr>
              <a:solidFill>
                <a:srgbClr val="FFC000"/>
              </a:solidFill>
            </c:spPr>
          </c:dPt>
          <c:dPt>
            <c:idx val="5"/>
            <c:spPr>
              <a:solidFill>
                <a:srgbClr val="7030A0"/>
              </a:solidFill>
            </c:spPr>
          </c:dPt>
          <c:dLbls>
            <c:showVal val="1"/>
          </c:dLbls>
          <c:cat>
            <c:strRef>
              <c:f>Sheet1!$A$2:$A$7</c:f>
              <c:strCache>
                <c:ptCount val="6"/>
                <c:pt idx="0">
                  <c:v>จำนวนศูนย์ ณ พ.ย. 54</c:v>
                </c:pt>
                <c:pt idx="1">
                  <c:v>จำนวนศูนย์ปัจจุบัน</c:v>
                </c:pt>
                <c:pt idx="2">
                  <c:v>จำนวนศูนย์ที่ตรวจประเมิน</c:v>
                </c:pt>
                <c:pt idx="3">
                  <c:v>จำนวนหลักสูตร ณ พ.ย. 54</c:v>
                </c:pt>
                <c:pt idx="4">
                  <c:v>จำนวนหลักสูตรปัจจุบัน</c:v>
                </c:pt>
                <c:pt idx="5">
                  <c:v>จำนวนหลักสูตรที่ตรวจประเมิน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313</c:v>
                </c:pt>
                <c:pt idx="1">
                  <c:v>265</c:v>
                </c:pt>
                <c:pt idx="2">
                  <c:v>110</c:v>
                </c:pt>
                <c:pt idx="3">
                  <c:v>786</c:v>
                </c:pt>
                <c:pt idx="4">
                  <c:v>661</c:v>
                </c:pt>
                <c:pt idx="5">
                  <c:v>285</c:v>
                </c:pt>
              </c:numCache>
            </c:numRef>
          </c:val>
        </c:ser>
        <c:dLbls/>
        <c:axId val="148791680"/>
        <c:axId val="148793216"/>
      </c:barChart>
      <c:catAx>
        <c:axId val="148791680"/>
        <c:scaling>
          <c:orientation val="minMax"/>
        </c:scaling>
        <c:axPos val="l"/>
        <c:tickLblPos val="nextTo"/>
        <c:crossAx val="148793216"/>
        <c:crosses val="autoZero"/>
        <c:auto val="1"/>
        <c:lblAlgn val="ctr"/>
        <c:lblOffset val="100"/>
      </c:catAx>
      <c:valAx>
        <c:axId val="148793216"/>
        <c:scaling>
          <c:orientation val="minMax"/>
        </c:scaling>
        <c:axPos val="b"/>
        <c:majorGridlines/>
        <c:numFmt formatCode="General" sourceLinked="1"/>
        <c:tickLblPos val="nextTo"/>
        <c:crossAx val="14879168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ผ่าน</c:v>
                </c:pt>
              </c:strCache>
            </c:strRef>
          </c:tx>
          <c:spPr>
            <a:solidFill>
              <a:srgbClr val="00CC00"/>
            </a:solidFill>
          </c:spPr>
          <c:dLbls>
            <c:showVal val="1"/>
          </c:dLbls>
          <c:cat>
            <c:strRef>
              <c:f>Sheet1!$A$2:$A$8</c:f>
              <c:strCache>
                <c:ptCount val="7"/>
                <c:pt idx="0">
                  <c:v>ครั้งที่ 1 </c:v>
                </c:pt>
                <c:pt idx="1">
                  <c:v>ครั้งที่ 2 </c:v>
                </c:pt>
                <c:pt idx="2">
                  <c:v>ครั้งที่ 3 </c:v>
                </c:pt>
                <c:pt idx="3">
                  <c:v>ครั้งที่ 4</c:v>
                </c:pt>
                <c:pt idx="4">
                  <c:v>ครั้งที่ 5 </c:v>
                </c:pt>
                <c:pt idx="5">
                  <c:v>ครั้งที่ 6</c:v>
                </c:pt>
                <c:pt idx="6">
                  <c:v>ครั้งที่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10</c:v>
                </c:pt>
                <c:pt idx="1">
                  <c:v>2</c:v>
                </c:pt>
                <c:pt idx="2">
                  <c:v>11</c:v>
                </c:pt>
                <c:pt idx="3">
                  <c:v>0</c:v>
                </c:pt>
                <c:pt idx="4">
                  <c:v>10</c:v>
                </c:pt>
                <c:pt idx="5">
                  <c:v>0</c:v>
                </c:pt>
                <c:pt idx="6">
                  <c:v>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ต้องปรับปรุง</c:v>
                </c:pt>
              </c:strCache>
            </c:strRef>
          </c:tx>
          <c:spPr>
            <a:solidFill>
              <a:srgbClr val="FFC000"/>
            </a:solidFill>
          </c:spPr>
          <c:dLbls>
            <c:showVal val="1"/>
          </c:dLbls>
          <c:cat>
            <c:strRef>
              <c:f>Sheet1!$A$2:$A$8</c:f>
              <c:strCache>
                <c:ptCount val="7"/>
                <c:pt idx="0">
                  <c:v>ครั้งที่ 1 </c:v>
                </c:pt>
                <c:pt idx="1">
                  <c:v>ครั้งที่ 2 </c:v>
                </c:pt>
                <c:pt idx="2">
                  <c:v>ครั้งที่ 3 </c:v>
                </c:pt>
                <c:pt idx="3">
                  <c:v>ครั้งที่ 4</c:v>
                </c:pt>
                <c:pt idx="4">
                  <c:v>ครั้งที่ 5 </c:v>
                </c:pt>
                <c:pt idx="5">
                  <c:v>ครั้งที่ 6</c:v>
                </c:pt>
                <c:pt idx="6">
                  <c:v>ครั้งที่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14</c:v>
                </c:pt>
                <c:pt idx="1">
                  <c:v>7</c:v>
                </c:pt>
                <c:pt idx="2">
                  <c:v>2</c:v>
                </c:pt>
                <c:pt idx="3">
                  <c:v>1</c:v>
                </c:pt>
                <c:pt idx="4">
                  <c:v>30</c:v>
                </c:pt>
                <c:pt idx="5">
                  <c:v>3</c:v>
                </c:pt>
                <c:pt idx="6">
                  <c:v>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ไม่ผ่าน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Lbls>
            <c:showVal val="1"/>
          </c:dLbls>
          <c:cat>
            <c:strRef>
              <c:f>Sheet1!$A$2:$A$8</c:f>
              <c:strCache>
                <c:ptCount val="7"/>
                <c:pt idx="0">
                  <c:v>ครั้งที่ 1 </c:v>
                </c:pt>
                <c:pt idx="1">
                  <c:v>ครั้งที่ 2 </c:v>
                </c:pt>
                <c:pt idx="2">
                  <c:v>ครั้งที่ 3 </c:v>
                </c:pt>
                <c:pt idx="3">
                  <c:v>ครั้งที่ 4</c:v>
                </c:pt>
                <c:pt idx="4">
                  <c:v>ครั้งที่ 5 </c:v>
                </c:pt>
                <c:pt idx="5">
                  <c:v>ครั้งที่ 6</c:v>
                </c:pt>
                <c:pt idx="6">
                  <c:v>ครั้งที่ 7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23</c:v>
                </c:pt>
                <c:pt idx="1">
                  <c:v>41</c:v>
                </c:pt>
                <c:pt idx="2">
                  <c:v>35</c:v>
                </c:pt>
                <c:pt idx="3">
                  <c:v>17</c:v>
                </c:pt>
                <c:pt idx="4">
                  <c:v>48</c:v>
                </c:pt>
                <c:pt idx="5">
                  <c:v>7</c:v>
                </c:pt>
                <c:pt idx="6">
                  <c:v>15</c:v>
                </c:pt>
              </c:numCache>
            </c:numRef>
          </c:val>
        </c:ser>
        <c:dLbls/>
        <c:shape val="box"/>
        <c:axId val="148235008"/>
        <c:axId val="148236544"/>
        <c:axId val="0"/>
      </c:bar3DChart>
      <c:catAx>
        <c:axId val="148235008"/>
        <c:scaling>
          <c:orientation val="minMax"/>
        </c:scaling>
        <c:axPos val="b"/>
        <c:majorTickMark val="none"/>
        <c:tickLblPos val="nextTo"/>
        <c:crossAx val="148236544"/>
        <c:crosses val="autoZero"/>
        <c:auto val="1"/>
        <c:lblAlgn val="ctr"/>
        <c:lblOffset val="100"/>
      </c:catAx>
      <c:valAx>
        <c:axId val="148236544"/>
        <c:scaling>
          <c:orientation val="minMax"/>
          <c:max val="50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>
                <a:cs typeface="+mn-cs"/>
              </a:defRPr>
            </a:pPr>
            <a:endParaRPr lang="th-TH"/>
          </a:p>
        </c:txPr>
        <c:crossAx val="148235008"/>
        <c:crosses val="autoZero"/>
        <c:crossBetween val="between"/>
      </c:valAx>
    </c:plotArea>
    <c:legend>
      <c:legendPos val="r"/>
    </c:legend>
    <c:plotVisOnly val="1"/>
    <c:dispBlanksAs val="gap"/>
  </c:chart>
  <c:txPr>
    <a:bodyPr/>
    <a:lstStyle/>
    <a:p>
      <a:pPr>
        <a:defRPr sz="1800"/>
      </a:pPr>
      <a:endParaRPr lang="th-TH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explosion val="25"/>
          <c:dPt>
            <c:idx val="0"/>
            <c:explosion val="15"/>
            <c:spPr>
              <a:solidFill>
                <a:srgbClr val="92D050"/>
              </a:solidFill>
            </c:spPr>
          </c:dPt>
          <c:dPt>
            <c:idx val="1"/>
            <c:explosion val="12"/>
            <c:spPr>
              <a:solidFill>
                <a:srgbClr val="FF9900"/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</c:spPr>
          </c:dPt>
          <c:dLbls>
            <c:dLbl>
              <c:idx val="2"/>
              <c:layout>
                <c:manualLayout>
                  <c:x val="0.23990212160979876"/>
                  <c:y val="-0.21638251645519635"/>
                </c:manualLayout>
              </c:layout>
              <c:dLblPos val="bestFit"/>
              <c:showPercent val="1"/>
            </c:dLbl>
            <c:numFmt formatCode="0.00%" sourceLinked="0"/>
            <c:dLblPos val="bestFit"/>
            <c:showPercent val="1"/>
          </c:dLbls>
          <c:cat>
            <c:strRef>
              <c:f>Sheet1!$A$2:$A$4</c:f>
              <c:strCache>
                <c:ptCount val="3"/>
                <c:pt idx="0">
                  <c:v>ผ่าน</c:v>
                </c:pt>
                <c:pt idx="1">
                  <c:v>ต้องปรับปรุง</c:v>
                </c:pt>
                <c:pt idx="2">
                  <c:v>ไม่ผ่าน</c:v>
                </c:pt>
              </c:strCache>
            </c:strRef>
          </c:cat>
          <c:val>
            <c:numRef>
              <c:f>Sheet1!$B$2:$B$4</c:f>
              <c:numCache>
                <c:formatCode>0.0000</c:formatCode>
                <c:ptCount val="3"/>
                <c:pt idx="0">
                  <c:v>12.28</c:v>
                </c:pt>
                <c:pt idx="1">
                  <c:v>22.459999999999997</c:v>
                </c:pt>
                <c:pt idx="2">
                  <c:v>65.260000000000005</c:v>
                </c:pt>
              </c:numCache>
            </c:numRef>
          </c:val>
        </c:ser>
        <c:dLbls>
          <c:showPercent val="1"/>
        </c:dLbls>
      </c:pie3DChart>
    </c:plotArea>
    <c:legend>
      <c:legendPos val="t"/>
      <c:layout>
        <c:manualLayout>
          <c:xMode val="edge"/>
          <c:yMode val="edge"/>
          <c:x val="0.30697142023913682"/>
          <c:y val="4.1266737001242164E-2"/>
          <c:w val="0.35519284047827354"/>
          <c:h val="7.7881988871760552E-2"/>
        </c:manualLayout>
      </c:layout>
      <c:txPr>
        <a:bodyPr/>
        <a:lstStyle/>
        <a:p>
          <a:pPr>
            <a:defRPr sz="2000" b="1"/>
          </a:pPr>
          <a:endParaRPr lang="th-TH"/>
        </a:p>
      </c:txPr>
    </c:legend>
    <c:plotVisOnly val="1"/>
    <c:dispBlanksAs val="zero"/>
  </c:chart>
  <c:txPr>
    <a:bodyPr/>
    <a:lstStyle/>
    <a:p>
      <a:pPr>
        <a:defRPr sz="1800"/>
      </a:pPr>
      <a:endParaRPr lang="th-TH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v>จำนวนหลักสูตรที่ผ่าน</c:v>
          </c:tx>
          <c:spPr>
            <a:solidFill>
              <a:srgbClr val="006600"/>
            </a:solidFill>
          </c:spPr>
          <c:dLbls>
            <c:showVal val="1"/>
          </c:dLbls>
          <c:cat>
            <c:strRef>
              <c:f>Sheet1!$K$2:$K$44</c:f>
              <c:strCache>
                <c:ptCount val="43"/>
                <c:pt idx="0">
                  <c:v>ม.ธนบุรี</c:v>
                </c:pt>
                <c:pt idx="1">
                  <c:v>ม.นเรศวร</c:v>
                </c:pt>
                <c:pt idx="2">
                  <c:v>ว.อินเตอร์เทคลำปาง</c:v>
                </c:pt>
                <c:pt idx="3">
                  <c:v>ม.แม่ฟ้าหลวง</c:v>
                </c:pt>
                <c:pt idx="4">
                  <c:v>ม.กรุงเทพธนบุรี</c:v>
                </c:pt>
                <c:pt idx="5">
                  <c:v>ม.เวสเทิร์น</c:v>
                </c:pt>
                <c:pt idx="6">
                  <c:v>ม.เนชั่น</c:v>
                </c:pt>
                <c:pt idx="7">
                  <c:v>ม.ราชภัฏเชียงใหม่</c:v>
                </c:pt>
                <c:pt idx="8">
                  <c:v>ว.ราชสีมา</c:v>
                </c:pt>
                <c:pt idx="9">
                  <c:v>ราชมงคลพระนคร</c:v>
                </c:pt>
                <c:pt idx="10">
                  <c:v>ม.ราชภัฏกำแพงเพชร</c:v>
                </c:pt>
                <c:pt idx="11">
                  <c:v>ม.เกริก</c:v>
                </c:pt>
                <c:pt idx="12">
                  <c:v>พระจอมเกล้าพระนครเหนือ</c:v>
                </c:pt>
                <c:pt idx="13">
                  <c:v>ม.นครพนม</c:v>
                </c:pt>
                <c:pt idx="14">
                  <c:v>ม.พิษณุโลก</c:v>
                </c:pt>
                <c:pt idx="15">
                  <c:v>ราชมงคลสุวรรณภูมิ</c:v>
                </c:pt>
                <c:pt idx="16">
                  <c:v>ม.มหามกุฏราชวิทยาลัย</c:v>
                </c:pt>
                <c:pt idx="17">
                  <c:v>ม.อีสาน</c:v>
                </c:pt>
                <c:pt idx="18">
                  <c:v>ราชมงคลตะวันออก</c:v>
                </c:pt>
                <c:pt idx="19">
                  <c:v>ว.เซาธ์อีสท์บางกอก</c:v>
                </c:pt>
                <c:pt idx="20">
                  <c:v>ม.ราชภัฏจันทรเกษม</c:v>
                </c:pt>
                <c:pt idx="21">
                  <c:v>ว.ราชพฤกษ์</c:v>
                </c:pt>
                <c:pt idx="22">
                  <c:v>ม.เอเชียอาคเนย์</c:v>
                </c:pt>
                <c:pt idx="23">
                  <c:v>ม.ชินวัตร</c:v>
                </c:pt>
                <c:pt idx="24">
                  <c:v>ม.แม่โจ้</c:v>
                </c:pt>
                <c:pt idx="25">
                  <c:v>ม.ราชภัฏหมู่บ้านจอมบึง</c:v>
                </c:pt>
                <c:pt idx="26">
                  <c:v>สถาบันรัชต์ภาคย์</c:v>
                </c:pt>
                <c:pt idx="27">
                  <c:v>ม.ราชภัฏสุราษฎร์ธานี</c:v>
                </c:pt>
                <c:pt idx="28">
                  <c:v>ม.บูรพา</c:v>
                </c:pt>
                <c:pt idx="29">
                  <c:v>สถาบันเทคโนโลยีแห่งอโยธยา</c:v>
                </c:pt>
                <c:pt idx="30">
                  <c:v>ม.ราชภัฏเลย</c:v>
                </c:pt>
                <c:pt idx="31">
                  <c:v>ว.ทองสุข</c:v>
                </c:pt>
                <c:pt idx="32">
                  <c:v>ว.เฉลิมกาญจนา</c:v>
                </c:pt>
                <c:pt idx="33">
                  <c:v>สถาบันบัณฑิตพัฒนบริหารศาสตร์</c:v>
                </c:pt>
                <c:pt idx="34">
                  <c:v>พระจอมเกล้าธนบุรี</c:v>
                </c:pt>
                <c:pt idx="35">
                  <c:v>ม.ศิลปากร</c:v>
                </c:pt>
                <c:pt idx="36">
                  <c:v>ราชมงคลกรุงเทพ</c:v>
                </c:pt>
                <c:pt idx="37">
                  <c:v>ม.ราชภัฏสวนดุสิต</c:v>
                </c:pt>
                <c:pt idx="38">
                  <c:v>ม.รังสิต</c:v>
                </c:pt>
                <c:pt idx="39">
                  <c:v>ม.มหาจุฬาลงกรณ์ราชวิทยาลัย</c:v>
                </c:pt>
                <c:pt idx="40">
                  <c:v>ม.ราชภัฏสวนสุนันทา</c:v>
                </c:pt>
                <c:pt idx="41">
                  <c:v>ม.ราชภัฏอุตรดิตถ์</c:v>
                </c:pt>
                <c:pt idx="42">
                  <c:v>ม.ราชภัฏเทพสตรี</c:v>
                </c:pt>
              </c:strCache>
            </c:strRef>
          </c:cat>
          <c:val>
            <c:numRef>
              <c:f>Sheet1!$L$2:$L$44</c:f>
              <c:numCache>
                <c:formatCode>0</c:formatCode>
                <c:ptCount val="43"/>
                <c:pt idx="0">
                  <c:v>1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30" formatCode="General">
                  <c:v>1</c:v>
                </c:pt>
                <c:pt idx="31" formatCode="General">
                  <c:v>1</c:v>
                </c:pt>
                <c:pt idx="32" formatCode="General">
                  <c:v>1</c:v>
                </c:pt>
                <c:pt idx="33">
                  <c:v>2</c:v>
                </c:pt>
                <c:pt idx="34" formatCode="General">
                  <c:v>2</c:v>
                </c:pt>
                <c:pt idx="35" formatCode="General">
                  <c:v>2</c:v>
                </c:pt>
                <c:pt idx="36" formatCode="General">
                  <c:v>3</c:v>
                </c:pt>
                <c:pt idx="37" formatCode="General">
                  <c:v>3</c:v>
                </c:pt>
                <c:pt idx="38" formatCode="General">
                  <c:v>5</c:v>
                </c:pt>
                <c:pt idx="39" formatCode="General">
                  <c:v>10</c:v>
                </c:pt>
              </c:numCache>
            </c:numRef>
          </c:val>
        </c:ser>
        <c:ser>
          <c:idx val="1"/>
          <c:order val="1"/>
          <c:tx>
            <c:v>จำนวนหลักสูตรที่ต้องปรับปรุง</c:v>
          </c:tx>
          <c:spPr>
            <a:solidFill>
              <a:schemeClr val="bg2">
                <a:lumMod val="75000"/>
              </a:schemeClr>
            </a:solidFill>
          </c:spPr>
          <c:dLbls>
            <c:dLbl>
              <c:idx val="39"/>
              <c:delete val="1"/>
            </c:dLbl>
            <c:showVal val="1"/>
          </c:dLbls>
          <c:cat>
            <c:strRef>
              <c:f>Sheet1!$K$2:$K$44</c:f>
              <c:strCache>
                <c:ptCount val="43"/>
                <c:pt idx="0">
                  <c:v>ม.ธนบุรี</c:v>
                </c:pt>
                <c:pt idx="1">
                  <c:v>ม.นเรศวร</c:v>
                </c:pt>
                <c:pt idx="2">
                  <c:v>ว.อินเตอร์เทคลำปาง</c:v>
                </c:pt>
                <c:pt idx="3">
                  <c:v>ม.แม่ฟ้าหลวง</c:v>
                </c:pt>
                <c:pt idx="4">
                  <c:v>ม.กรุงเทพธนบุรี</c:v>
                </c:pt>
                <c:pt idx="5">
                  <c:v>ม.เวสเทิร์น</c:v>
                </c:pt>
                <c:pt idx="6">
                  <c:v>ม.เนชั่น</c:v>
                </c:pt>
                <c:pt idx="7">
                  <c:v>ม.ราชภัฏเชียงใหม่</c:v>
                </c:pt>
                <c:pt idx="8">
                  <c:v>ว.ราชสีมา</c:v>
                </c:pt>
                <c:pt idx="9">
                  <c:v>ราชมงคลพระนคร</c:v>
                </c:pt>
                <c:pt idx="10">
                  <c:v>ม.ราชภัฏกำแพงเพชร</c:v>
                </c:pt>
                <c:pt idx="11">
                  <c:v>ม.เกริก</c:v>
                </c:pt>
                <c:pt idx="12">
                  <c:v>พระจอมเกล้าพระนครเหนือ</c:v>
                </c:pt>
                <c:pt idx="13">
                  <c:v>ม.นครพนม</c:v>
                </c:pt>
                <c:pt idx="14">
                  <c:v>ม.พิษณุโลก</c:v>
                </c:pt>
                <c:pt idx="15">
                  <c:v>ราชมงคลสุวรรณภูมิ</c:v>
                </c:pt>
                <c:pt idx="16">
                  <c:v>ม.มหามกุฏราชวิทยาลัย</c:v>
                </c:pt>
                <c:pt idx="17">
                  <c:v>ม.อีสาน</c:v>
                </c:pt>
                <c:pt idx="18">
                  <c:v>ราชมงคลตะวันออก</c:v>
                </c:pt>
                <c:pt idx="19">
                  <c:v>ว.เซาธ์อีสท์บางกอก</c:v>
                </c:pt>
                <c:pt idx="20">
                  <c:v>ม.ราชภัฏจันทรเกษม</c:v>
                </c:pt>
                <c:pt idx="21">
                  <c:v>ว.ราชพฤกษ์</c:v>
                </c:pt>
                <c:pt idx="22">
                  <c:v>ม.เอเชียอาคเนย์</c:v>
                </c:pt>
                <c:pt idx="23">
                  <c:v>ม.ชินวัตร</c:v>
                </c:pt>
                <c:pt idx="24">
                  <c:v>ม.แม่โจ้</c:v>
                </c:pt>
                <c:pt idx="25">
                  <c:v>ม.ราชภัฏหมู่บ้านจอมบึง</c:v>
                </c:pt>
                <c:pt idx="26">
                  <c:v>สถาบันรัชต์ภาคย์</c:v>
                </c:pt>
                <c:pt idx="27">
                  <c:v>ม.ราชภัฏสุราษฎร์ธานี</c:v>
                </c:pt>
                <c:pt idx="28">
                  <c:v>ม.บูรพา</c:v>
                </c:pt>
                <c:pt idx="29">
                  <c:v>สถาบันเทคโนโลยีแห่งอโยธยา</c:v>
                </c:pt>
                <c:pt idx="30">
                  <c:v>ม.ราชภัฏเลย</c:v>
                </c:pt>
                <c:pt idx="31">
                  <c:v>ว.ทองสุข</c:v>
                </c:pt>
                <c:pt idx="32">
                  <c:v>ว.เฉลิมกาญจนา</c:v>
                </c:pt>
                <c:pt idx="33">
                  <c:v>สถาบันบัณฑิตพัฒนบริหารศาสตร์</c:v>
                </c:pt>
                <c:pt idx="34">
                  <c:v>พระจอมเกล้าธนบุรี</c:v>
                </c:pt>
                <c:pt idx="35">
                  <c:v>ม.ศิลปากร</c:v>
                </c:pt>
                <c:pt idx="36">
                  <c:v>ราชมงคลกรุงเทพ</c:v>
                </c:pt>
                <c:pt idx="37">
                  <c:v>ม.ราชภัฏสวนดุสิต</c:v>
                </c:pt>
                <c:pt idx="38">
                  <c:v>ม.รังสิต</c:v>
                </c:pt>
                <c:pt idx="39">
                  <c:v>ม.มหาจุฬาลงกรณ์ราชวิทยาลัย</c:v>
                </c:pt>
                <c:pt idx="40">
                  <c:v>ม.ราชภัฏสวนสุนันทา</c:v>
                </c:pt>
                <c:pt idx="41">
                  <c:v>ม.ราชภัฏอุตรดิตถ์</c:v>
                </c:pt>
                <c:pt idx="42">
                  <c:v>ม.ราชภัฏเทพสตรี</c:v>
                </c:pt>
              </c:strCache>
            </c:strRef>
          </c:cat>
          <c:val>
            <c:numRef>
              <c:f>Sheet1!$M$2:$M$44</c:f>
              <c:numCache>
                <c:formatCode>General</c:formatCode>
                <c:ptCount val="43"/>
                <c:pt idx="4" formatCode="0">
                  <c:v>1</c:v>
                </c:pt>
                <c:pt idx="5" formatCode="0">
                  <c:v>1</c:v>
                </c:pt>
                <c:pt idx="6" formatCode="0">
                  <c:v>1</c:v>
                </c:pt>
                <c:pt idx="7">
                  <c:v>2</c:v>
                </c:pt>
                <c:pt idx="8" formatCode="0">
                  <c:v>3</c:v>
                </c:pt>
                <c:pt idx="9">
                  <c:v>3</c:v>
                </c:pt>
                <c:pt idx="10">
                  <c:v>9</c:v>
                </c:pt>
                <c:pt idx="30">
                  <c:v>1</c:v>
                </c:pt>
                <c:pt idx="31">
                  <c:v>4</c:v>
                </c:pt>
                <c:pt idx="32">
                  <c:v>12</c:v>
                </c:pt>
                <c:pt idx="33" formatCode="0">
                  <c:v>3</c:v>
                </c:pt>
                <c:pt idx="34">
                  <c:v>4</c:v>
                </c:pt>
                <c:pt idx="38">
                  <c:v>4</c:v>
                </c:pt>
                <c:pt idx="39">
                  <c:v>10</c:v>
                </c:pt>
                <c:pt idx="40">
                  <c:v>1</c:v>
                </c:pt>
                <c:pt idx="41">
                  <c:v>1</c:v>
                </c:pt>
                <c:pt idx="42">
                  <c:v>3</c:v>
                </c:pt>
              </c:numCache>
            </c:numRef>
          </c:val>
        </c:ser>
        <c:ser>
          <c:idx val="2"/>
          <c:order val="2"/>
          <c:tx>
            <c:v>จำนวนหลักสูตรที่ไม่ผ่าน</c:v>
          </c:tx>
          <c:spPr>
            <a:solidFill>
              <a:srgbClr val="CC0000"/>
            </a:solidFill>
            <a:ln w="9525">
              <a:noFill/>
            </a:ln>
          </c:spPr>
          <c:dLbls>
            <c:showVal val="1"/>
          </c:dLbls>
          <c:cat>
            <c:strRef>
              <c:f>Sheet1!$K$2:$K$44</c:f>
              <c:strCache>
                <c:ptCount val="43"/>
                <c:pt idx="0">
                  <c:v>ม.ธนบุรี</c:v>
                </c:pt>
                <c:pt idx="1">
                  <c:v>ม.นเรศวร</c:v>
                </c:pt>
                <c:pt idx="2">
                  <c:v>ว.อินเตอร์เทคลำปาง</c:v>
                </c:pt>
                <c:pt idx="3">
                  <c:v>ม.แม่ฟ้าหลวง</c:v>
                </c:pt>
                <c:pt idx="4">
                  <c:v>ม.กรุงเทพธนบุรี</c:v>
                </c:pt>
                <c:pt idx="5">
                  <c:v>ม.เวสเทิร์น</c:v>
                </c:pt>
                <c:pt idx="6">
                  <c:v>ม.เนชั่น</c:v>
                </c:pt>
                <c:pt idx="7">
                  <c:v>ม.ราชภัฏเชียงใหม่</c:v>
                </c:pt>
                <c:pt idx="8">
                  <c:v>ว.ราชสีมา</c:v>
                </c:pt>
                <c:pt idx="9">
                  <c:v>ราชมงคลพระนคร</c:v>
                </c:pt>
                <c:pt idx="10">
                  <c:v>ม.ราชภัฏกำแพงเพชร</c:v>
                </c:pt>
                <c:pt idx="11">
                  <c:v>ม.เกริก</c:v>
                </c:pt>
                <c:pt idx="12">
                  <c:v>พระจอมเกล้าพระนครเหนือ</c:v>
                </c:pt>
                <c:pt idx="13">
                  <c:v>ม.นครพนม</c:v>
                </c:pt>
                <c:pt idx="14">
                  <c:v>ม.พิษณุโลก</c:v>
                </c:pt>
                <c:pt idx="15">
                  <c:v>ราชมงคลสุวรรณภูมิ</c:v>
                </c:pt>
                <c:pt idx="16">
                  <c:v>ม.มหามกุฏราชวิทยาลัย</c:v>
                </c:pt>
                <c:pt idx="17">
                  <c:v>ม.อีสาน</c:v>
                </c:pt>
                <c:pt idx="18">
                  <c:v>ราชมงคลตะวันออก</c:v>
                </c:pt>
                <c:pt idx="19">
                  <c:v>ว.เซาธ์อีสท์บางกอก</c:v>
                </c:pt>
                <c:pt idx="20">
                  <c:v>ม.ราชภัฏจันทรเกษม</c:v>
                </c:pt>
                <c:pt idx="21">
                  <c:v>ว.ราชพฤกษ์</c:v>
                </c:pt>
                <c:pt idx="22">
                  <c:v>ม.เอเชียอาคเนย์</c:v>
                </c:pt>
                <c:pt idx="23">
                  <c:v>ม.ชินวัตร</c:v>
                </c:pt>
                <c:pt idx="24">
                  <c:v>ม.แม่โจ้</c:v>
                </c:pt>
                <c:pt idx="25">
                  <c:v>ม.ราชภัฏหมู่บ้านจอมบึง</c:v>
                </c:pt>
                <c:pt idx="26">
                  <c:v>สถาบันรัชต์ภาคย์</c:v>
                </c:pt>
                <c:pt idx="27">
                  <c:v>ม.ราชภัฏสุราษฎร์ธานี</c:v>
                </c:pt>
                <c:pt idx="28">
                  <c:v>ม.บูรพา</c:v>
                </c:pt>
                <c:pt idx="29">
                  <c:v>สถาบันเทคโนโลยีแห่งอโยธยา</c:v>
                </c:pt>
                <c:pt idx="30">
                  <c:v>ม.ราชภัฏเลย</c:v>
                </c:pt>
                <c:pt idx="31">
                  <c:v>ว.ทองสุข</c:v>
                </c:pt>
                <c:pt idx="32">
                  <c:v>ว.เฉลิมกาญจนา</c:v>
                </c:pt>
                <c:pt idx="33">
                  <c:v>สถาบันบัณฑิตพัฒนบริหารศาสตร์</c:v>
                </c:pt>
                <c:pt idx="34">
                  <c:v>พระจอมเกล้าธนบุรี</c:v>
                </c:pt>
                <c:pt idx="35">
                  <c:v>ม.ศิลปากร</c:v>
                </c:pt>
                <c:pt idx="36">
                  <c:v>ราชมงคลกรุงเทพ</c:v>
                </c:pt>
                <c:pt idx="37">
                  <c:v>ม.ราชภัฏสวนดุสิต</c:v>
                </c:pt>
                <c:pt idx="38">
                  <c:v>ม.รังสิต</c:v>
                </c:pt>
                <c:pt idx="39">
                  <c:v>ม.มหาจุฬาลงกรณ์ราชวิทยาลัย</c:v>
                </c:pt>
                <c:pt idx="40">
                  <c:v>ม.ราชภัฏสวนสุนันทา</c:v>
                </c:pt>
                <c:pt idx="41">
                  <c:v>ม.ราชภัฏอุตรดิตถ์</c:v>
                </c:pt>
                <c:pt idx="42">
                  <c:v>ม.ราชภัฏเทพสตรี</c:v>
                </c:pt>
              </c:strCache>
            </c:strRef>
          </c:cat>
          <c:val>
            <c:numRef>
              <c:f>Sheet1!$N$2:$N$44</c:f>
              <c:numCache>
                <c:formatCode>General</c:formatCode>
                <c:ptCount val="43"/>
                <c:pt idx="11">
                  <c:v>1</c:v>
                </c:pt>
                <c:pt idx="12">
                  <c:v>2</c:v>
                </c:pt>
                <c:pt idx="13">
                  <c:v>2</c:v>
                </c:pt>
                <c:pt idx="14">
                  <c:v>2</c:v>
                </c:pt>
                <c:pt idx="15">
                  <c:v>3</c:v>
                </c:pt>
                <c:pt idx="16">
                  <c:v>3</c:v>
                </c:pt>
                <c:pt idx="17">
                  <c:v>3</c:v>
                </c:pt>
                <c:pt idx="18">
                  <c:v>4</c:v>
                </c:pt>
                <c:pt idx="19">
                  <c:v>4</c:v>
                </c:pt>
                <c:pt idx="20">
                  <c:v>5</c:v>
                </c:pt>
                <c:pt idx="21">
                  <c:v>5</c:v>
                </c:pt>
                <c:pt idx="22">
                  <c:v>6</c:v>
                </c:pt>
                <c:pt idx="23">
                  <c:v>7</c:v>
                </c:pt>
                <c:pt idx="24">
                  <c:v>8</c:v>
                </c:pt>
                <c:pt idx="25">
                  <c:v>8</c:v>
                </c:pt>
                <c:pt idx="26">
                  <c:v>8</c:v>
                </c:pt>
                <c:pt idx="27">
                  <c:v>11</c:v>
                </c:pt>
                <c:pt idx="28">
                  <c:v>17</c:v>
                </c:pt>
                <c:pt idx="29">
                  <c:v>22</c:v>
                </c:pt>
                <c:pt idx="30">
                  <c:v>3</c:v>
                </c:pt>
                <c:pt idx="31">
                  <c:v>9</c:v>
                </c:pt>
                <c:pt idx="32">
                  <c:v>2</c:v>
                </c:pt>
                <c:pt idx="34">
                  <c:v>15</c:v>
                </c:pt>
                <c:pt idx="35">
                  <c:v>1</c:v>
                </c:pt>
                <c:pt idx="36">
                  <c:v>2</c:v>
                </c:pt>
                <c:pt idx="37">
                  <c:v>11</c:v>
                </c:pt>
                <c:pt idx="38">
                  <c:v>1</c:v>
                </c:pt>
                <c:pt idx="39">
                  <c:v>6</c:v>
                </c:pt>
                <c:pt idx="40">
                  <c:v>2</c:v>
                </c:pt>
                <c:pt idx="41">
                  <c:v>8</c:v>
                </c:pt>
                <c:pt idx="42">
                  <c:v>5</c:v>
                </c:pt>
              </c:numCache>
            </c:numRef>
          </c:val>
        </c:ser>
        <c:ser>
          <c:idx val="3"/>
          <c:order val="3"/>
          <c:spPr>
            <a:noFill/>
          </c:spPr>
          <c:cat>
            <c:strRef>
              <c:f>Sheet1!$K$2:$K$44</c:f>
              <c:strCache>
                <c:ptCount val="43"/>
                <c:pt idx="0">
                  <c:v>ม.ธนบุรี</c:v>
                </c:pt>
                <c:pt idx="1">
                  <c:v>ม.นเรศวร</c:v>
                </c:pt>
                <c:pt idx="2">
                  <c:v>ว.อินเตอร์เทคลำปาง</c:v>
                </c:pt>
                <c:pt idx="3">
                  <c:v>ม.แม่ฟ้าหลวง</c:v>
                </c:pt>
                <c:pt idx="4">
                  <c:v>ม.กรุงเทพธนบุรี</c:v>
                </c:pt>
                <c:pt idx="5">
                  <c:v>ม.เวสเทิร์น</c:v>
                </c:pt>
                <c:pt idx="6">
                  <c:v>ม.เนชั่น</c:v>
                </c:pt>
                <c:pt idx="7">
                  <c:v>ม.ราชภัฏเชียงใหม่</c:v>
                </c:pt>
                <c:pt idx="8">
                  <c:v>ว.ราชสีมา</c:v>
                </c:pt>
                <c:pt idx="9">
                  <c:v>ราชมงคลพระนคร</c:v>
                </c:pt>
                <c:pt idx="10">
                  <c:v>ม.ราชภัฏกำแพงเพชร</c:v>
                </c:pt>
                <c:pt idx="11">
                  <c:v>ม.เกริก</c:v>
                </c:pt>
                <c:pt idx="12">
                  <c:v>พระจอมเกล้าพระนครเหนือ</c:v>
                </c:pt>
                <c:pt idx="13">
                  <c:v>ม.นครพนม</c:v>
                </c:pt>
                <c:pt idx="14">
                  <c:v>ม.พิษณุโลก</c:v>
                </c:pt>
                <c:pt idx="15">
                  <c:v>ราชมงคลสุวรรณภูมิ</c:v>
                </c:pt>
                <c:pt idx="16">
                  <c:v>ม.มหามกุฏราชวิทยาลัย</c:v>
                </c:pt>
                <c:pt idx="17">
                  <c:v>ม.อีสาน</c:v>
                </c:pt>
                <c:pt idx="18">
                  <c:v>ราชมงคลตะวันออก</c:v>
                </c:pt>
                <c:pt idx="19">
                  <c:v>ว.เซาธ์อีสท์บางกอก</c:v>
                </c:pt>
                <c:pt idx="20">
                  <c:v>ม.ราชภัฏจันทรเกษม</c:v>
                </c:pt>
                <c:pt idx="21">
                  <c:v>ว.ราชพฤกษ์</c:v>
                </c:pt>
                <c:pt idx="22">
                  <c:v>ม.เอเชียอาคเนย์</c:v>
                </c:pt>
                <c:pt idx="23">
                  <c:v>ม.ชินวัตร</c:v>
                </c:pt>
                <c:pt idx="24">
                  <c:v>ม.แม่โจ้</c:v>
                </c:pt>
                <c:pt idx="25">
                  <c:v>ม.ราชภัฏหมู่บ้านจอมบึง</c:v>
                </c:pt>
                <c:pt idx="26">
                  <c:v>สถาบันรัชต์ภาคย์</c:v>
                </c:pt>
                <c:pt idx="27">
                  <c:v>ม.ราชภัฏสุราษฎร์ธานี</c:v>
                </c:pt>
                <c:pt idx="28">
                  <c:v>ม.บูรพา</c:v>
                </c:pt>
                <c:pt idx="29">
                  <c:v>สถาบันเทคโนโลยีแห่งอโยธยา</c:v>
                </c:pt>
                <c:pt idx="30">
                  <c:v>ม.ราชภัฏเลย</c:v>
                </c:pt>
                <c:pt idx="31">
                  <c:v>ว.ทองสุข</c:v>
                </c:pt>
                <c:pt idx="32">
                  <c:v>ว.เฉลิมกาญจนา</c:v>
                </c:pt>
                <c:pt idx="33">
                  <c:v>สถาบันบัณฑิตพัฒนบริหารศาสตร์</c:v>
                </c:pt>
                <c:pt idx="34">
                  <c:v>พระจอมเกล้าธนบุรี</c:v>
                </c:pt>
                <c:pt idx="35">
                  <c:v>ม.ศิลปากร</c:v>
                </c:pt>
                <c:pt idx="36">
                  <c:v>ราชมงคลกรุงเทพ</c:v>
                </c:pt>
                <c:pt idx="37">
                  <c:v>ม.ราชภัฏสวนดุสิต</c:v>
                </c:pt>
                <c:pt idx="38">
                  <c:v>ม.รังสิต</c:v>
                </c:pt>
                <c:pt idx="39">
                  <c:v>ม.มหาจุฬาลงกรณ์ราชวิทยาลัย</c:v>
                </c:pt>
                <c:pt idx="40">
                  <c:v>ม.ราชภัฏสวนสุนันทา</c:v>
                </c:pt>
                <c:pt idx="41">
                  <c:v>ม.ราชภัฏอุตรดิตถ์</c:v>
                </c:pt>
                <c:pt idx="42">
                  <c:v>ม.ราชภัฏเทพสตรี</c:v>
                </c:pt>
              </c:strCache>
            </c:strRef>
          </c:cat>
          <c:val>
            <c:numRef>
              <c:f>Sheet1!$O$2:$O$44</c:f>
              <c:numCache>
                <c:formatCode>General</c:formatCode>
                <c:ptCount val="43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2</c:v>
                </c:pt>
                <c:pt idx="26">
                  <c:v>1</c:v>
                </c:pt>
                <c:pt idx="27">
                  <c:v>4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1</c:v>
                </c:pt>
                <c:pt idx="32">
                  <c:v>1</c:v>
                </c:pt>
                <c:pt idx="33">
                  <c:v>1</c:v>
                </c:pt>
                <c:pt idx="34">
                  <c:v>1</c:v>
                </c:pt>
                <c:pt idx="35">
                  <c:v>1</c:v>
                </c:pt>
                <c:pt idx="36">
                  <c:v>1</c:v>
                </c:pt>
                <c:pt idx="37">
                  <c:v>1</c:v>
                </c:pt>
                <c:pt idx="38">
                  <c:v>1</c:v>
                </c:pt>
                <c:pt idx="39">
                  <c:v>1</c:v>
                </c:pt>
                <c:pt idx="40">
                  <c:v>1</c:v>
                </c:pt>
                <c:pt idx="41">
                  <c:v>1</c:v>
                </c:pt>
                <c:pt idx="42">
                  <c:v>1</c:v>
                </c:pt>
              </c:numCache>
            </c:numRef>
          </c:val>
        </c:ser>
        <c:dLbls/>
        <c:gapWidth val="0"/>
        <c:gapDepth val="84"/>
        <c:shape val="box"/>
        <c:axId val="96959104"/>
        <c:axId val="96973184"/>
        <c:axId val="0"/>
      </c:bar3DChart>
      <c:catAx>
        <c:axId val="96959104"/>
        <c:scaling>
          <c:orientation val="minMax"/>
        </c:scaling>
        <c:axPos val="b"/>
        <c:majorTickMark val="none"/>
        <c:tickLblPos val="nextTo"/>
        <c:crossAx val="96973184"/>
        <c:crosses val="autoZero"/>
        <c:auto val="1"/>
        <c:lblAlgn val="ctr"/>
        <c:lblOffset val="100"/>
      </c:catAx>
      <c:valAx>
        <c:axId val="96973184"/>
        <c:scaling>
          <c:orientation val="minMax"/>
        </c:scaling>
        <c:axPos val="l"/>
        <c:majorGridlines/>
        <c:numFmt formatCode="0" sourceLinked="1"/>
        <c:majorTickMark val="none"/>
        <c:tickLblPos val="nextTo"/>
        <c:spPr>
          <a:ln w="9525">
            <a:noFill/>
          </a:ln>
        </c:spPr>
        <c:crossAx val="96959104"/>
        <c:crosses val="autoZero"/>
        <c:crossBetween val="between"/>
      </c:valAx>
    </c:plotArea>
    <c:legend>
      <c:legendPos val="b"/>
      <c:legendEntry>
        <c:idx val="3"/>
        <c:delete val="1"/>
      </c:legendEntry>
      <c:layout>
        <c:manualLayout>
          <c:xMode val="edge"/>
          <c:yMode val="edge"/>
          <c:x val="0.11428094353067986"/>
          <c:y val="1.1384484573457499E-2"/>
          <c:w val="0.7630492672866539"/>
          <c:h val="8.5482362728157749E-2"/>
        </c:manualLayout>
      </c:layout>
      <c:txPr>
        <a:bodyPr/>
        <a:lstStyle/>
        <a:p>
          <a:pPr>
            <a:defRPr sz="1800" b="1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h-TH"/>
  <c:chart>
    <c:autoTitleDeleted val="1"/>
    <c:plotArea>
      <c:layout>
        <c:manualLayout>
          <c:layoutTarget val="inner"/>
          <c:xMode val="edge"/>
          <c:yMode val="edge"/>
          <c:x val="3.7987893058963336E-2"/>
          <c:y val="1.1921741249206272E-2"/>
          <c:w val="0.93286633406081043"/>
          <c:h val="0.60991346423631454"/>
        </c:manualLayout>
      </c:layout>
      <c:barChart>
        <c:barDir val="col"/>
        <c:grouping val="stacked"/>
        <c:ser>
          <c:idx val="0"/>
          <c:order val="0"/>
          <c:tx>
            <c:strRef>
              <c:f>'Sheet1 (2)'!$C$1</c:f>
              <c:strCache>
                <c:ptCount val="1"/>
                <c:pt idx="0">
                  <c:v>จำนวนทั้งหมด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</c:spPr>
          <c:dPt>
            <c:idx val="15"/>
            <c:spPr>
              <a:solidFill>
                <a:schemeClr val="accent6"/>
              </a:solidFill>
            </c:spPr>
          </c:dPt>
          <c:dLbls>
            <c:delete val="1"/>
          </c:dLbls>
          <c:cat>
            <c:multiLvlStrRef>
              <c:f>'Sheet1 (2)'!$A$2:$B$13</c:f>
              <c:multiLvlStrCache>
                <c:ptCount val="12"/>
                <c:lvl>
                  <c:pt idx="0">
                    <c:v>บริหารธุรกิจบัณฑิต</c:v>
                  </c:pt>
                  <c:pt idx="1">
                    <c:v>รัฐประศาสนศาสตรมหาบัณฑิต</c:v>
                  </c:pt>
                  <c:pt idx="2">
                    <c:v>รัฐประศาสนศาสตรบัณฑิต</c:v>
                  </c:pt>
                  <c:pt idx="3">
                    <c:v>วิทยาศาสตรบัณฑิต</c:v>
                  </c:pt>
                  <c:pt idx="4">
                    <c:v>พุทธศาสตรบัณฑิต</c:v>
                  </c:pt>
                  <c:pt idx="5">
                    <c:v>ครุศาสตร์อุตสาหกรรมมหาบัณฑิต</c:v>
                  </c:pt>
                  <c:pt idx="6">
                    <c:v>ครุศาสตรบัณฑิต</c:v>
                  </c:pt>
                  <c:pt idx="7">
                    <c:v>เทคโนโลยีบัณฑิต</c:v>
                  </c:pt>
                  <c:pt idx="8">
                    <c:v>รัฐศาสตรบัณฑิต</c:v>
                  </c:pt>
                  <c:pt idx="9">
                    <c:v>บัญชีบัณฑิต</c:v>
                  </c:pt>
                  <c:pt idx="10">
                    <c:v>ศึกษาศาสตรมหาบัณฑิต</c:v>
                  </c:pt>
                  <c:pt idx="11">
                    <c:v>อื่นๆ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</c:lvl>
              </c:multiLvlStrCache>
            </c:multiLvlStrRef>
          </c:cat>
          <c:val>
            <c:numRef>
              <c:f>'Sheet1 (2)'!$C$2:$C$13</c:f>
              <c:numCache>
                <c:formatCode>General</c:formatCode>
                <c:ptCount val="12"/>
                <c:pt idx="0">
                  <c:v>63</c:v>
                </c:pt>
                <c:pt idx="1">
                  <c:v>24</c:v>
                </c:pt>
                <c:pt idx="2">
                  <c:v>21</c:v>
                </c:pt>
                <c:pt idx="3">
                  <c:v>20</c:v>
                </c:pt>
                <c:pt idx="4">
                  <c:v>16</c:v>
                </c:pt>
                <c:pt idx="5">
                  <c:v>15</c:v>
                </c:pt>
                <c:pt idx="6">
                  <c:v>15</c:v>
                </c:pt>
                <c:pt idx="7">
                  <c:v>12</c:v>
                </c:pt>
                <c:pt idx="8">
                  <c:v>12</c:v>
                </c:pt>
                <c:pt idx="9">
                  <c:v>10</c:v>
                </c:pt>
                <c:pt idx="10">
                  <c:v>8</c:v>
                </c:pt>
                <c:pt idx="11">
                  <c:v>69</c:v>
                </c:pt>
              </c:numCache>
            </c:numRef>
          </c:val>
        </c:ser>
        <c:ser>
          <c:idx val="1"/>
          <c:order val="1"/>
          <c:tx>
            <c:strRef>
              <c:f>'Sheet1 (2)'!$D$1</c:f>
              <c:strCache>
                <c:ptCount val="1"/>
                <c:pt idx="0">
                  <c:v>ผ่าน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15"/>
              <c:tx>
                <c:rich>
                  <a:bodyPr/>
                  <a:lstStyle/>
                  <a:p>
                    <a:r>
                      <a:rPr lang="en-US" sz="1100" b="1" dirty="0" smtClean="0"/>
                      <a:t>5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100" b="1"/>
                </a:pPr>
                <a:endParaRPr lang="th-TH"/>
              </a:p>
            </c:txPr>
            <c:showVal val="1"/>
          </c:dLbls>
          <c:cat>
            <c:multiLvlStrRef>
              <c:f>'Sheet1 (2)'!$A$2:$B$13</c:f>
              <c:multiLvlStrCache>
                <c:ptCount val="12"/>
                <c:lvl>
                  <c:pt idx="0">
                    <c:v>บริหารธุรกิจบัณฑิต</c:v>
                  </c:pt>
                  <c:pt idx="1">
                    <c:v>รัฐประศาสนศาสตรมหาบัณฑิต</c:v>
                  </c:pt>
                  <c:pt idx="2">
                    <c:v>รัฐประศาสนศาสตรบัณฑิต</c:v>
                  </c:pt>
                  <c:pt idx="3">
                    <c:v>วิทยาศาสตรบัณฑิต</c:v>
                  </c:pt>
                  <c:pt idx="4">
                    <c:v>พุทธศาสตรบัณฑิต</c:v>
                  </c:pt>
                  <c:pt idx="5">
                    <c:v>ครุศาสตร์อุตสาหกรรมมหาบัณฑิต</c:v>
                  </c:pt>
                  <c:pt idx="6">
                    <c:v>ครุศาสตรบัณฑิต</c:v>
                  </c:pt>
                  <c:pt idx="7">
                    <c:v>เทคโนโลยีบัณฑิต</c:v>
                  </c:pt>
                  <c:pt idx="8">
                    <c:v>รัฐศาสตรบัณฑิต</c:v>
                  </c:pt>
                  <c:pt idx="9">
                    <c:v>บัญชีบัณฑิต</c:v>
                  </c:pt>
                  <c:pt idx="10">
                    <c:v>ศึกษาศาสตรมหาบัณฑิต</c:v>
                  </c:pt>
                  <c:pt idx="11">
                    <c:v>อื่นๆ</c:v>
                  </c:pt>
                </c:lvl>
                <c:lvl>
                  <c:pt idx="0">
                    <c:v>1</c:v>
                  </c:pt>
                  <c:pt idx="1">
                    <c:v>2</c:v>
                  </c:pt>
                  <c:pt idx="2">
                    <c:v>3</c:v>
                  </c:pt>
                  <c:pt idx="3">
                    <c:v>4</c:v>
                  </c:pt>
                  <c:pt idx="4">
                    <c:v>5</c:v>
                  </c:pt>
                  <c:pt idx="5">
                    <c:v>6</c:v>
                  </c:pt>
                  <c:pt idx="6">
                    <c:v>7</c:v>
                  </c:pt>
                  <c:pt idx="7">
                    <c:v>8</c:v>
                  </c:pt>
                  <c:pt idx="8">
                    <c:v>9</c:v>
                  </c:pt>
                  <c:pt idx="9">
                    <c:v>10</c:v>
                  </c:pt>
                  <c:pt idx="10">
                    <c:v>11</c:v>
                  </c:pt>
                  <c:pt idx="11">
                    <c:v>12</c:v>
                  </c:pt>
                </c:lvl>
              </c:multiLvlStrCache>
            </c:multiLvlStrRef>
          </c:cat>
          <c:val>
            <c:numRef>
              <c:f>'Sheet1 (2)'!$D$2:$D$13</c:f>
              <c:numCache>
                <c:formatCode>General</c:formatCode>
                <c:ptCount val="12"/>
                <c:pt idx="0">
                  <c:v>6</c:v>
                </c:pt>
                <c:pt idx="1">
                  <c:v>1</c:v>
                </c:pt>
                <c:pt idx="2">
                  <c:v>0</c:v>
                </c:pt>
                <c:pt idx="3">
                  <c:v>3</c:v>
                </c:pt>
                <c:pt idx="4">
                  <c:v>10</c:v>
                </c:pt>
                <c:pt idx="5">
                  <c:v>2</c:v>
                </c:pt>
                <c:pt idx="6">
                  <c:v>1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0</c:v>
                </c:pt>
                <c:pt idx="11">
                  <c:v>11</c:v>
                </c:pt>
              </c:numCache>
            </c:numRef>
          </c:val>
        </c:ser>
        <c:dLbls>
          <c:showVal val="1"/>
        </c:dLbls>
        <c:gapWidth val="75"/>
        <c:overlap val="100"/>
        <c:axId val="161503872"/>
        <c:axId val="161509760"/>
      </c:barChart>
      <c:catAx>
        <c:axId val="16150387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th-TH"/>
          </a:p>
        </c:txPr>
        <c:crossAx val="161509760"/>
        <c:crosses val="autoZero"/>
        <c:auto val="1"/>
        <c:lblAlgn val="ctr"/>
        <c:lblOffset val="100"/>
      </c:catAx>
      <c:valAx>
        <c:axId val="161509760"/>
        <c:scaling>
          <c:orientation val="minMax"/>
        </c:scaling>
        <c:axPos val="l"/>
        <c:numFmt formatCode="General" sourceLinked="1"/>
        <c:majorTickMark val="none"/>
        <c:tickLblPos val="nextTo"/>
        <c:crossAx val="1615038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58496913760206892"/>
          <c:y val="0.17487804757990286"/>
          <c:w val="0.28771391220184589"/>
          <c:h val="6.2651158418295397E-2"/>
        </c:manualLayout>
      </c:layout>
      <c:txPr>
        <a:bodyPr/>
        <a:lstStyle/>
        <a:p>
          <a:pPr>
            <a:defRPr sz="1600">
              <a:latin typeface="Angsana New" pitchFamily="18" charset="-34"/>
              <a:cs typeface="Angsana New" pitchFamily="18" charset="-34"/>
            </a:defRPr>
          </a:pPr>
          <a:endParaRPr lang="th-TH"/>
        </a:p>
      </c:txPr>
    </c:legend>
    <c:plotVisOnly val="1"/>
    <c:dispBlanksAs val="gap"/>
  </c:chart>
  <c:externalData r:id="rId1"/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0.245</cdr:x>
      <cdr:y>0.50619</cdr:y>
    </cdr:from>
    <cdr:to>
      <cdr:x>0.41528</cdr:x>
      <cdr:y>0.59122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2016224" y="2748251"/>
          <a:ext cx="1401346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400" b="1" dirty="0" smtClean="0">
              <a:solidFill>
                <a:schemeClr val="bg1"/>
              </a:solidFill>
              <a:latin typeface="Angsana New" pitchFamily="18" charset="-34"/>
            </a:rPr>
            <a:t>186</a:t>
          </a:r>
          <a:r>
            <a:rPr lang="th-TH" sz="2400" b="1" dirty="0" smtClean="0">
              <a:solidFill>
                <a:schemeClr val="bg1"/>
              </a:solidFill>
              <a:latin typeface="Angsana New" pitchFamily="18" charset="-34"/>
              <a:cs typeface="+mn-cs"/>
            </a:rPr>
            <a:t> หลักสูตร</a:t>
          </a:r>
          <a:endParaRPr lang="th-TH" sz="2400" b="1" dirty="0">
            <a:solidFill>
              <a:schemeClr val="bg1"/>
            </a:solidFill>
            <a:latin typeface="Angsana New" pitchFamily="18" charset="-34"/>
            <a:cs typeface="+mn-cs"/>
          </a:endParaRPr>
        </a:p>
      </cdr:txBody>
    </cdr:sp>
  </cdr:relSizeAnchor>
  <cdr:relSizeAnchor xmlns:cdr="http://schemas.openxmlformats.org/drawingml/2006/chartDrawing">
    <cdr:from>
      <cdr:x>0.62027</cdr:x>
      <cdr:y>0.82732</cdr:y>
    </cdr:from>
    <cdr:to>
      <cdr:x>0.88069</cdr:x>
      <cdr:y>0.90687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5104588" y="4491759"/>
          <a:ext cx="2143140" cy="431899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/>
            <a:t>จำนวนรวม  285 หลักสูตร</a:t>
          </a:r>
          <a:endParaRPr lang="th-TH" sz="20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0.19514</cdr:x>
      <cdr:y>0.42272</cdr:y>
    </cdr:from>
    <cdr:to>
      <cdr:x>0.26447</cdr:x>
      <cdr:y>0.4748</cdr:y>
    </cdr:to>
    <cdr:sp macro="" textlink="">
      <cdr:nvSpPr>
        <cdr:cNvPr id="2" name="TextBox 4"/>
        <cdr:cNvSpPr txBox="1"/>
      </cdr:nvSpPr>
      <cdr:spPr>
        <a:xfrm xmlns:a="http://schemas.openxmlformats.org/drawingml/2006/main">
          <a:off x="1693422" y="2748063"/>
          <a:ext cx="601659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th-TH"/>
          </a:defPPr>
          <a:lvl1pPr marL="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2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21/0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0.27811</cdr:x>
      <cdr:y>0.41708</cdr:y>
    </cdr:from>
    <cdr:to>
      <cdr:x>0.35056</cdr:x>
      <cdr:y>0.47073</cdr:y>
    </cdr:to>
    <cdr:sp macro="" textlink="">
      <cdr:nvSpPr>
        <cdr:cNvPr id="4" name="TextBox 4"/>
        <cdr:cNvSpPr txBox="1"/>
      </cdr:nvSpPr>
      <cdr:spPr>
        <a:xfrm xmlns:a="http://schemas.openxmlformats.org/drawingml/2006/main">
          <a:off x="2413502" y="2711374"/>
          <a:ext cx="628735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20/3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0.34449</cdr:x>
      <cdr:y>0.39576</cdr:y>
    </cdr:from>
    <cdr:to>
      <cdr:x>0.43576</cdr:x>
      <cdr:y>0.44784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89566" y="2572795"/>
          <a:ext cx="792088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16/10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0.42747</cdr:x>
      <cdr:y>0.4439</cdr:y>
    </cdr:from>
    <cdr:to>
      <cdr:x>0.49991</cdr:x>
      <cdr:y>0.49755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3709646" y="2885761"/>
          <a:ext cx="628649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15/2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0.50708</cdr:x>
      <cdr:y>0.46146</cdr:y>
    </cdr:from>
    <cdr:to>
      <cdr:x>0.57952</cdr:x>
      <cdr:y>0.51511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4400584" y="2999888"/>
          <a:ext cx="628648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15/1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0.58512</cdr:x>
      <cdr:y>0.47253</cdr:y>
    </cdr:from>
    <cdr:to>
      <cdr:x>0.65757</cdr:x>
      <cdr:y>0.52618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5077798" y="3071896"/>
          <a:ext cx="628735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12/0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0.6681</cdr:x>
      <cdr:y>0.48361</cdr:y>
    </cdr:from>
    <cdr:to>
      <cdr:x>0.74055</cdr:x>
      <cdr:y>0.53726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5797878" y="3143904"/>
          <a:ext cx="628736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12/0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0.75107</cdr:x>
      <cdr:y>0.49469</cdr:y>
    </cdr:from>
    <cdr:to>
      <cdr:x>0.82351</cdr:x>
      <cdr:y>0.54834</cdr:y>
    </cdr:to>
    <cdr:sp macro="" textlink="">
      <cdr:nvSpPr>
        <cdr:cNvPr id="12" name="TextBox 1"/>
        <cdr:cNvSpPr txBox="1"/>
      </cdr:nvSpPr>
      <cdr:spPr>
        <a:xfrm xmlns:a="http://schemas.openxmlformats.org/drawingml/2006/main">
          <a:off x="6517958" y="3215912"/>
          <a:ext cx="628649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10/1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0.82575</cdr:x>
      <cdr:y>0.50576</cdr:y>
    </cdr:from>
    <cdr:to>
      <cdr:x>0.8982</cdr:x>
      <cdr:y>0.55941</cdr:y>
    </cdr:to>
    <cdr:sp macro="" textlink="">
      <cdr:nvSpPr>
        <cdr:cNvPr id="14" name="TextBox 1"/>
        <cdr:cNvSpPr txBox="1"/>
      </cdr:nvSpPr>
      <cdr:spPr>
        <a:xfrm xmlns:a="http://schemas.openxmlformats.org/drawingml/2006/main">
          <a:off x="7166030" y="3287920"/>
          <a:ext cx="628736" cy="34877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8/0</a:t>
          </a:r>
          <a:endParaRPr lang="th-TH" sz="1600" dirty="0"/>
        </a:p>
      </cdr:txBody>
    </cdr:sp>
  </cdr:relSizeAnchor>
  <cdr:relSizeAnchor xmlns:cdr="http://schemas.openxmlformats.org/drawingml/2006/chartDrawing">
    <cdr:from>
      <cdr:x>0.89213</cdr:x>
      <cdr:y>0.04268</cdr:y>
    </cdr:from>
    <cdr:to>
      <cdr:x>0.97288</cdr:x>
      <cdr:y>0.09476</cdr:y>
    </cdr:to>
    <cdr:sp macro="" textlink="">
      <cdr:nvSpPr>
        <cdr:cNvPr id="19" name="TextBox 1"/>
        <cdr:cNvSpPr txBox="1"/>
      </cdr:nvSpPr>
      <cdr:spPr>
        <a:xfrm xmlns:a="http://schemas.openxmlformats.org/drawingml/2006/main">
          <a:off x="7742094" y="277457"/>
          <a:ext cx="700744" cy="33855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sz="1600" dirty="0" smtClean="0"/>
            <a:t>69/11</a:t>
          </a:r>
          <a:endParaRPr lang="th-TH" sz="16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98D8B-CE24-488D-9034-CB7D28ECFF8D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224124-94BA-4C77-8678-C46BC377185E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558466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4BF46-4B96-49D6-9B07-E01F1B388EEA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30610-B63C-498C-90D7-42D9D70637C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69587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308962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20816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394952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42538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679935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952496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319186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99637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85037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354956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24691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5165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1352553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504516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16030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2395643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93271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756543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42413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899345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28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566033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DF9613-26BB-4BB4-BE45-8BA8D53A8B87}" type="slidenum">
              <a:rPr lang="th-TH" smtClean="0"/>
              <a:pPr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171880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076353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1280090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028462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997931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7909223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34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44927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51339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57912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059514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116407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8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33927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A30610-B63C-498C-90D7-42D9D70637C2}" type="slidenum">
              <a:rPr lang="th-TH" smtClean="0"/>
              <a:pPr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137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6703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94430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594257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2FBBF1-9927-4B3C-BCB2-1BE984B646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48930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38200"/>
            <a:ext cx="7772400" cy="2762250"/>
          </a:xfrm>
        </p:spPr>
        <p:txBody>
          <a:bodyPr/>
          <a:lstStyle>
            <a:lvl1pPr algn="l">
              <a:defRPr sz="6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3733800"/>
            <a:ext cx="6400800" cy="1752600"/>
          </a:xfrm>
        </p:spPr>
        <p:txBody>
          <a:bodyPr/>
          <a:lstStyle>
            <a:lvl1pPr marL="0" indent="0" algn="r">
              <a:buFontTx/>
              <a:buNone/>
              <a:defRPr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latin typeface="Stylistic SF" pitchFamily="2" charset="0"/>
              </a:defRPr>
            </a:lvl1pPr>
          </a:lstStyle>
          <a:p>
            <a:pPr>
              <a:defRPr/>
            </a:pPr>
            <a:fld id="{C3035DA7-92C4-4CA6-B4BE-CE2FEE6A0F4C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>
                <a:latin typeface="Stylistic SF" pitchFamily="2" charset="0"/>
              </a:defRPr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latin typeface="Stylistic SF" pitchFamily="2" charset="0"/>
              </a:defRPr>
            </a:lvl1pPr>
          </a:lstStyle>
          <a:p>
            <a:pPr>
              <a:defRPr/>
            </a:pPr>
            <a:fld id="{E73078D6-EB80-4E6F-9B14-FCED52E2476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326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DA438-EF53-4A22-81D3-8AB0CE93D7D2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3D7996-9397-4480-8814-4FA1F9EC06E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35752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EC6FA-6E89-4BD6-BC4C-01EB32F929E0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C865C-6E23-4403-938E-F4B34EB1CE6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3048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B619DE-4FB1-45D7-AB54-987293382D43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B1940-4CF5-4A7A-94D0-07C78B11BB6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3652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607811-61B7-4642-99E6-71280DAFB5B9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817CF-99F7-4D2F-BB2B-C8E11E50F99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90589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E4CB9D-2D50-4E1A-909B-D2B81ADD19ED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5D251-265B-43E1-B191-15B6F7B93AC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388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B26A6-89B6-4288-9AE3-C5F70534B6FF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04FFF-8AFD-4046-834D-6996D951389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47762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076766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7EAAD-1F22-4EDE-8A91-DEB57DE43876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C675B-24CB-40CA-BA32-CB0BDF84EDA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3523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28F14D-B1B1-4F82-A9A1-9A0EFA1D3997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59026-DADB-4F80-86CF-5287B88949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93163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01B99D-EC0C-476A-9360-D936986FF232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67E74F-3EAC-464D-842C-1FA6F2470F1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999618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2136EB-5C39-4042-980C-D8FEF5E49450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DE510-021D-4DC4-8D88-B40F9BFE4B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29892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7989AB-0C7D-4706-9E4B-2081191CF26B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A69F7C-A44B-4E60-889A-1EEDCD9518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2703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24039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7438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92518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507414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024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50901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8053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777351-9ED9-4B78-9DE4-28CAEA9765C0}" type="datetimeFigureOut">
              <a:rPr lang="th-TH" smtClean="0"/>
              <a:pPr/>
              <a:t>19/05/56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16E0D-0B11-489D-A20E-FCEF21B953C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573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chemeClr val="bg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61B4EF-C458-4DD6-AE0B-4E6541DF8515}" type="datetime1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chemeClr val="bg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chemeClr val="bg1"/>
                </a:solidFill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8B2C16-B7AE-4618-8AC5-E7FB1A11FB62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347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1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/>
          </a:bodyPr>
          <a:lstStyle/>
          <a:p>
            <a:r>
              <a:rPr lang="th-TH" sz="5400" b="1" dirty="0" smtClean="0">
                <a:solidFill>
                  <a:srgbClr val="0070C0"/>
                </a:solidFill>
              </a:rPr>
              <a:t>การจัดการศึกษานอกสถานที่ตั้ง</a:t>
            </a:r>
            <a:endParaRPr lang="th-TH" sz="54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flipV="1">
            <a:off x="1475656" y="1916832"/>
            <a:ext cx="6275040" cy="2088233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</a:rPr>
              <a:t>ประสบการณ์ตรวจประเมิน</a:t>
            </a:r>
          </a:p>
          <a:p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</a:rPr>
              <a:t>ผลกระทบที่เกิด</a:t>
            </a:r>
          </a:p>
          <a:p>
            <a:r>
              <a:rPr lang="th-TH" sz="4000" b="1" dirty="0" smtClean="0">
                <a:solidFill>
                  <a:schemeClr val="accent2">
                    <a:lumMod val="50000"/>
                  </a:schemeClr>
                </a:solidFill>
              </a:rPr>
              <a:t>ก้าวต่อไปจะทำอะไร</a:t>
            </a:r>
            <a:endParaRPr lang="th-TH" sz="4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4528556"/>
            <a:ext cx="4752528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3600" b="1" dirty="0" smtClean="0">
                <a:solidFill>
                  <a:srgbClr val="7030A0"/>
                </a:solidFill>
              </a:rPr>
              <a:t>นภาพร อาร์มสตรองและคณะ</a:t>
            </a:r>
            <a:r>
              <a:rPr lang="th-TH" b="1" dirty="0" smtClean="0">
                <a:solidFill>
                  <a:srgbClr val="7030A0"/>
                </a:solidFill>
              </a:rPr>
              <a:t>  </a:t>
            </a:r>
          </a:p>
          <a:p>
            <a:r>
              <a:rPr lang="th-TH" dirty="0" smtClean="0"/>
              <a:t>สำนักมาตรฐานและประเมินผลอุดมศึกษา</a:t>
            </a:r>
          </a:p>
          <a:p>
            <a:r>
              <a:rPr lang="en-US" dirty="0" smtClean="0"/>
              <a:t>17 </a:t>
            </a:r>
            <a:r>
              <a:rPr lang="th-TH" dirty="0" smtClean="0"/>
              <a:t>พฤษภาคม </a:t>
            </a:r>
            <a:r>
              <a:rPr lang="en-US" dirty="0" smtClean="0"/>
              <a:t>2556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1003606103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ทำข่าว มรภ จันทรเกษม เศรษฐบุตรบำเพ็ญ\DSC0303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9975" y="-803275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3913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ทำข่าว         ว.ทองสุข น่าน\DSC031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17565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pic off campus 2\DSC038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9975" y="-803275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61229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pic off campus 2\DSC038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6632"/>
            <a:ext cx="8256530" cy="619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40339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2361573"/>
              </p:ext>
            </p:extLst>
          </p:nvPr>
        </p:nvGraphicFramePr>
        <p:xfrm>
          <a:off x="3949700" y="3084513"/>
          <a:ext cx="1243013" cy="687387"/>
        </p:xfrm>
        <a:graphic>
          <a:graphicData uri="http://schemas.openxmlformats.org/presentationml/2006/ole">
            <p:oleObj spid="_x0000_s1028" name="Packager Shell Object" showAsIcon="1" r:id="rId4" imgW="1243800" imgH="686880" progId="Package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2227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ic off campus\DSC035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77820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pic off campus\DSC035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7880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6000" dirty="0" smtClean="0">
                <a:solidFill>
                  <a:srgbClr val="FF0000"/>
                </a:solidFill>
              </a:rPr>
              <a:t>ผลกระทบที่เกิด</a:t>
            </a:r>
            <a:endParaRPr lang="th-TH" sz="6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r>
              <a:rPr lang="th-TH" sz="3600" b="1" dirty="0" smtClean="0">
                <a:solidFill>
                  <a:srgbClr val="002060"/>
                </a:solidFill>
              </a:rPr>
              <a:t>การเปลี่ยนแปลงจำนวนการจัดการศึกษานอกสถานที่ตั้ง</a:t>
            </a:r>
          </a:p>
          <a:p>
            <a:r>
              <a:rPr lang="th-TH" sz="3600" b="1" dirty="0" smtClean="0">
                <a:solidFill>
                  <a:srgbClr val="002060"/>
                </a:solidFill>
              </a:rPr>
              <a:t>การตื่นตัวของผู้เกี่ยวข้อง </a:t>
            </a:r>
          </a:p>
          <a:p>
            <a:r>
              <a:rPr lang="th-TH" sz="3600" b="1" dirty="0" smtClean="0">
                <a:solidFill>
                  <a:srgbClr val="002060"/>
                </a:solidFill>
              </a:rPr>
              <a:t>การทักท้วง และการร้องเรียน</a:t>
            </a:r>
          </a:p>
          <a:p>
            <a:r>
              <a:rPr lang="th-TH" sz="3600" b="1" dirty="0" smtClean="0">
                <a:solidFill>
                  <a:srgbClr val="002060"/>
                </a:solidFill>
              </a:rPr>
              <a:t>มีการปรับปรุงแก้ไขคุณภาพการจัดการศึกษา</a:t>
            </a:r>
          </a:p>
          <a:p>
            <a:r>
              <a:rPr lang="th-TH" sz="3600" b="1" dirty="0" smtClean="0">
                <a:solidFill>
                  <a:srgbClr val="002060"/>
                </a:solidFill>
              </a:rPr>
              <a:t>มีการจัดการศึกษาทางไกลมากขึ้น</a:t>
            </a:r>
            <a:endParaRPr lang="th-TH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0743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800" b="1" dirty="0" smtClean="0">
                <a:solidFill>
                  <a:srgbClr val="002060"/>
                </a:solidFill>
              </a:rPr>
              <a:t>มติที่ประชุม</a:t>
            </a:r>
            <a:r>
              <a:rPr lang="th-TH" sz="4800" b="1" dirty="0" err="1" smtClean="0">
                <a:solidFill>
                  <a:srgbClr val="002060"/>
                </a:solidFill>
              </a:rPr>
              <a:t>กกอ</a:t>
            </a:r>
            <a:r>
              <a:rPr lang="th-TH" sz="4800" b="1" dirty="0" smtClean="0">
                <a:solidFill>
                  <a:srgbClr val="002060"/>
                </a:solidFill>
              </a:rPr>
              <a:t>. ครั้งที่ 1/2555 (5 มกราคม 2555)</a:t>
            </a:r>
            <a:endParaRPr lang="th-TH" sz="48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FFFF66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3600" b="1" dirty="0" smtClean="0"/>
              <a:t>เรื่อง การตรวจประเมินการจัดการศึกษานอกสถานที่ตั้งของสถาบันอุดมศึกษาปีงบประมาณ 2555</a:t>
            </a:r>
          </a:p>
          <a:p>
            <a:pPr marL="0" indent="0">
              <a:buNone/>
            </a:pPr>
            <a:r>
              <a:rPr lang="th-TH" sz="3600" b="1" dirty="0" smtClean="0"/>
              <a:t>มีมติ</a:t>
            </a:r>
            <a:r>
              <a:rPr lang="th-TH" sz="3600" dirty="0" smtClean="0"/>
              <a:t>ให้ความเห็นชอบ </a:t>
            </a:r>
            <a:r>
              <a:rPr lang="th-TH" sz="3600" u="sng" dirty="0" smtClean="0"/>
              <a:t>คู่มือการตรวจประเมินการจัดการศึกษานอกสถานที่ตั้ง</a:t>
            </a:r>
            <a:r>
              <a:rPr lang="th-TH" sz="3600" u="sng" dirty="0"/>
              <a:t>ข</a:t>
            </a:r>
            <a:r>
              <a:rPr lang="th-TH" sz="3600" u="sng" dirty="0" smtClean="0"/>
              <a:t>องสถาบันอุดมศึกษา พ.ศ. 2555</a:t>
            </a:r>
            <a:r>
              <a:rPr lang="th-TH" sz="3600" dirty="0" smtClean="0"/>
              <a:t> ... ซึ่งได้กำหนดสาระสำคัญของเกณฑ์การตรวจประเมินรวมทั้งเกณฑ์การตัดสินไว้ ดังนี้</a:t>
            </a:r>
          </a:p>
        </p:txBody>
      </p:sp>
    </p:spTree>
    <p:extLst>
      <p:ext uri="{BB962C8B-B14F-4D97-AF65-F5344CB8AC3E}">
        <p14:creationId xmlns:p14="http://schemas.microsoft.com/office/powerpoint/2010/main" xmlns="" val="426592091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rgbClr val="002060"/>
                </a:solidFill>
              </a:rPr>
              <a:t>เกณฑ์การตัดสินผล</a:t>
            </a:r>
            <a:r>
              <a:rPr lang="th-TH" sz="5400" b="1" dirty="0">
                <a:solidFill>
                  <a:srgbClr val="002060"/>
                </a:solidFill>
              </a:rPr>
              <a:t>ของการ</a:t>
            </a:r>
            <a:r>
              <a:rPr lang="th-TH" sz="5400" b="1" dirty="0" smtClean="0">
                <a:solidFill>
                  <a:srgbClr val="002060"/>
                </a:solidFill>
              </a:rPr>
              <a:t>ประเมิน</a:t>
            </a:r>
            <a:endParaRPr lang="th-TH" sz="5400" b="1" dirty="0">
              <a:solidFill>
                <a:srgbClr val="00206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h-TH" sz="2800" b="1" dirty="0" smtClean="0"/>
              <a:t>ผล</a:t>
            </a:r>
            <a:r>
              <a:rPr lang="th-TH" sz="2800" b="1" dirty="0"/>
              <a:t>ของการประเมินที่มีผลต่อสถาบัน  </a:t>
            </a:r>
          </a:p>
          <a:p>
            <a:pPr marL="0" indent="0">
              <a:buNone/>
            </a:pPr>
            <a:r>
              <a:rPr lang="th-TH" sz="2800" dirty="0" smtClean="0"/>
              <a:t>	1</a:t>
            </a:r>
            <a:r>
              <a:rPr lang="th-TH" sz="2800" dirty="0"/>
              <a:t>.  </a:t>
            </a:r>
            <a:r>
              <a:rPr lang="th-TH" sz="2800" u="sng" dirty="0"/>
              <a:t>กรณี</a:t>
            </a:r>
            <a:r>
              <a:rPr lang="th-TH" sz="2800" u="sng" dirty="0" smtClean="0"/>
              <a:t>ผ่าน </a:t>
            </a:r>
            <a:r>
              <a:rPr lang="th-TH" sz="2800" dirty="0" smtClean="0"/>
              <a:t>จะ</a:t>
            </a:r>
            <a:r>
              <a:rPr lang="th-TH" sz="2800" dirty="0"/>
              <a:t>เสนอคณะกรรมการการอุดมศึกษา (</a:t>
            </a:r>
            <a:r>
              <a:rPr lang="th-TH" sz="2800" dirty="0" err="1"/>
              <a:t>กกอ</a:t>
            </a:r>
            <a:r>
              <a:rPr lang="th-TH" sz="2800" dirty="0"/>
              <a:t>.) เพื่อรับทราบ  </a:t>
            </a:r>
          </a:p>
          <a:p>
            <a:pPr marL="0" indent="0">
              <a:buNone/>
            </a:pPr>
            <a:r>
              <a:rPr lang="th-TH" sz="2800" dirty="0" smtClean="0"/>
              <a:t>	2</a:t>
            </a:r>
            <a:r>
              <a:rPr lang="th-TH" sz="2800" dirty="0"/>
              <a:t>. </a:t>
            </a:r>
            <a:r>
              <a:rPr lang="th-TH" sz="2800" dirty="0" smtClean="0"/>
              <a:t> </a:t>
            </a:r>
            <a:r>
              <a:rPr lang="th-TH" sz="2800" u="sng" dirty="0" smtClean="0"/>
              <a:t>กรณี</a:t>
            </a:r>
            <a:r>
              <a:rPr lang="th-TH" sz="2800" u="sng" dirty="0"/>
              <a:t>ต้องปรับปรุง </a:t>
            </a:r>
            <a:r>
              <a:rPr lang="th-TH" sz="2800" dirty="0"/>
              <a:t> </a:t>
            </a:r>
            <a:r>
              <a:rPr lang="th-TH" sz="2800" dirty="0" smtClean="0"/>
              <a:t>ให้</a:t>
            </a:r>
            <a:r>
              <a:rPr lang="th-TH" sz="2800" dirty="0"/>
              <a:t>ปรับปรุงก่อนภายใน 1 ภาคการศึกษา หากปรับปรุงไม่ได้</a:t>
            </a:r>
            <a:r>
              <a:rPr lang="th-TH" sz="2800" dirty="0" smtClean="0"/>
              <a:t>ให้ดำเนินการ</a:t>
            </a:r>
            <a:r>
              <a:rPr lang="th-TH" sz="2800" dirty="0"/>
              <a:t>เช่นเดียวกับกรณีไม่ผ่าน </a:t>
            </a:r>
          </a:p>
          <a:p>
            <a:pPr marL="0" indent="0">
              <a:buNone/>
            </a:pPr>
            <a:r>
              <a:rPr lang="th-TH" sz="2800" dirty="0" smtClean="0"/>
              <a:t>	3. </a:t>
            </a:r>
            <a:r>
              <a:rPr lang="th-TH" sz="2800" u="sng" dirty="0" smtClean="0"/>
              <a:t>กรณี</a:t>
            </a:r>
            <a:r>
              <a:rPr lang="th-TH" sz="2800" u="sng" dirty="0"/>
              <a:t>ไม่ผ่าน</a:t>
            </a:r>
            <a:r>
              <a:rPr lang="th-TH" sz="2800" dirty="0"/>
              <a:t> </a:t>
            </a:r>
            <a:r>
              <a:rPr lang="th-TH" sz="2800" dirty="0" smtClean="0"/>
              <a:t> คณะกรรมการ</a:t>
            </a:r>
            <a:r>
              <a:rPr lang="th-TH" sz="2800" dirty="0"/>
              <a:t>การอุดมศึกษา(</a:t>
            </a:r>
            <a:r>
              <a:rPr lang="th-TH" sz="2800" dirty="0" err="1"/>
              <a:t>กกอ</a:t>
            </a:r>
            <a:r>
              <a:rPr lang="th-TH" sz="2800" dirty="0"/>
              <a:t>.) แจ้งให้สถาบันอุดมศึกษายุติ</a:t>
            </a:r>
            <a:r>
              <a:rPr lang="th-TH" sz="2800" dirty="0" smtClean="0"/>
              <a:t>การรับ</a:t>
            </a:r>
            <a:r>
              <a:rPr lang="th-TH" sz="2800" dirty="0"/>
              <a:t>นักศึกษาใหม่ในปีการศึกษาถัดไป หากยังเปิดรับนักศึกษาใหม่อยู่จะไม่รับทราบหลักสูตร</a:t>
            </a:r>
            <a:r>
              <a:rPr lang="th-TH" sz="2800" dirty="0" smtClean="0"/>
              <a:t>นั้นทั้ง</a:t>
            </a:r>
            <a:r>
              <a:rPr lang="th-TH" sz="2800" dirty="0"/>
              <a:t>ใน</a:t>
            </a:r>
            <a:r>
              <a:rPr lang="th-TH" sz="2800" dirty="0" smtClean="0"/>
              <a:t>และ นอก</a:t>
            </a:r>
            <a:r>
              <a:rPr lang="th-TH" sz="2800" dirty="0"/>
              <a:t>สถานที่ตั้งนับตั้งแต่วันที่แจ้งไม่รับทราบและประกาศต่อสาธารณะ รวมทั้ง</a:t>
            </a:r>
            <a:r>
              <a:rPr lang="th-TH" sz="2800" dirty="0" smtClean="0"/>
              <a:t>แจ้งสำนักงาน </a:t>
            </a:r>
            <a:r>
              <a:rPr lang="th-TH" sz="2800" dirty="0"/>
              <a:t>ก.พ. ต่อไป </a:t>
            </a:r>
          </a:p>
        </p:txBody>
      </p:sp>
    </p:spTree>
    <p:extLst>
      <p:ext uri="{BB962C8B-B14F-4D97-AF65-F5344CB8AC3E}">
        <p14:creationId xmlns:p14="http://schemas.microsoft.com/office/powerpoint/2010/main" xmlns="" val="203660297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pic off campus\DSC035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0"/>
            <a:ext cx="568863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33330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b="1" dirty="0">
                <a:solidFill>
                  <a:srgbClr val="002060"/>
                </a:solidFill>
              </a:rPr>
              <a:t>เกณฑ์การตัดสินผลของการประเมิน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accent2">
              <a:lumMod val="60000"/>
              <a:lumOff val="40000"/>
            </a:schemeClr>
          </a:solidFill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3500" b="1" dirty="0"/>
              <a:t>หมายเหตุ:  </a:t>
            </a:r>
          </a:p>
          <a:p>
            <a:pPr marL="0" indent="0">
              <a:buNone/>
            </a:pPr>
            <a:r>
              <a:rPr lang="th-TH" sz="3500" b="1" dirty="0"/>
              <a:t>	1. </a:t>
            </a:r>
            <a:r>
              <a:rPr lang="th-TH" sz="3500" b="1" dirty="0" err="1"/>
              <a:t>กกอ</a:t>
            </a:r>
            <a:r>
              <a:rPr lang="th-TH" sz="3500" b="1" dirty="0"/>
              <a:t>. จะรับทราบการจัดการศึกษานอกสถานที่ตั้ง คราวละ 5 ปี ตามเหตุผลและความจำเป็น  ที่สถาบันอุดมศึกษาเสนอการจัดการศึกษานอกสถานที่ตั้ง   </a:t>
            </a:r>
            <a:endParaRPr lang="th-TH" sz="3500" b="1" dirty="0" smtClean="0"/>
          </a:p>
          <a:p>
            <a:pPr marL="0" indent="0">
              <a:buNone/>
            </a:pPr>
            <a:endParaRPr lang="th-TH" sz="3500" b="1" dirty="0"/>
          </a:p>
          <a:p>
            <a:pPr marL="0" indent="0">
              <a:buNone/>
            </a:pPr>
            <a:r>
              <a:rPr lang="th-TH" sz="3500" b="1" dirty="0"/>
              <a:t>	2. กรณีไม่แจ้งการจัดการศึกษานอกสถานที่ตั้งหากตรวจพบ จะเป็นกรณีเดียวกับไม่ผ่าน และประกาศต่อสาธารณะขึ้นเว็บไซด์ของสำนักงานคณะกรรมการการอุดมศึกษาว่าเป็นการจัดการศึกษา                ที่ไม่เป็นไปตามกฎหมาย และจะเสนอสภาสถาบันสอบสวนพิจารณาดำเนินการทางวินัยกับอธิการบดี ในกรณีสถาบันอุดมศึกษาเอกชน ได้รับโทษในฐานะให้ข้อมูลเท็จ 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xmlns="" val="278888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การเปลี่ยนแปลงของจำนวนศูนย์และหลักสูตร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5622215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9743038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ภาพรวมผลการตรวจประเมินการจัดการศึกษานอกสถานที่ตั้ง</a:t>
            </a:r>
            <a:b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</a:br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จำนวน 285 หลักสูตร</a:t>
            </a:r>
            <a:endParaRPr lang="th-TH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45639765"/>
              </p:ext>
            </p:extLst>
          </p:nvPr>
        </p:nvGraphicFramePr>
        <p:xfrm>
          <a:off x="285720" y="1357298"/>
          <a:ext cx="8643998" cy="47688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7584" y="5949280"/>
            <a:ext cx="698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/>
              <a:t>47 หลักสูตร 	  50 หลักสูตร     48 หลักสูตร    18 หลักสูตร      88 หลักสูตร    10 หลักสูตร   24 หลักสูตร</a:t>
            </a:r>
          </a:p>
          <a:p>
            <a:r>
              <a:rPr lang="th-TH" sz="1800" dirty="0"/>
              <a:t>	</a:t>
            </a:r>
            <a:r>
              <a:rPr lang="th-TH" sz="1800" dirty="0" smtClean="0"/>
              <a:t>			 </a:t>
            </a:r>
            <a:endParaRPr lang="th-TH" sz="1800" dirty="0"/>
          </a:p>
        </p:txBody>
      </p:sp>
    </p:spTree>
    <p:extLst>
      <p:ext uri="{BB962C8B-B14F-4D97-AF65-F5344CB8AC3E}">
        <p14:creationId xmlns:p14="http://schemas.microsoft.com/office/powerpoint/2010/main" xmlns="" val="25419078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0" y="285728"/>
            <a:ext cx="9144000" cy="1062182"/>
          </a:xfrm>
        </p:spPr>
        <p:txBody>
          <a:bodyPr>
            <a:noAutofit/>
          </a:bodyPr>
          <a:lstStyle/>
          <a:p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ภาพรวมผลการตรวจประเมินหลักสูตรการจัดการศึกษานอกสถานที่ตั้ง</a:t>
            </a:r>
            <a:b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</a:br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ประจำปี </a:t>
            </a:r>
            <a:r>
              <a:rPr lang="en-US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2555 </a:t>
            </a:r>
            <a:r>
              <a:rPr lang="th-TH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ea typeface="Calibri"/>
                <a:cs typeface="Angsana New" pitchFamily="18" charset="-34"/>
              </a:rPr>
              <a:t>(ช่วงเวลา 14 ก.พ. – 14 ก.ย. 2555)</a:t>
            </a:r>
            <a:endParaRPr lang="th-TH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62581026"/>
              </p:ext>
            </p:extLst>
          </p:nvPr>
        </p:nvGraphicFramePr>
        <p:xfrm>
          <a:off x="467544" y="1214422"/>
          <a:ext cx="822960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716016" y="2564903"/>
            <a:ext cx="128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35 หลักสูตร</a:t>
            </a:r>
            <a:endParaRPr lang="th-TH" sz="2400" b="1" dirty="0">
              <a:latin typeface="Angsana New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3501008"/>
            <a:ext cx="12891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b="1" dirty="0" smtClean="0">
                <a:latin typeface="Angsana New" pitchFamily="18" charset="-34"/>
              </a:rPr>
              <a:t>6</a:t>
            </a:r>
            <a:r>
              <a:rPr lang="th-TH" sz="2400" b="1" dirty="0">
                <a:latin typeface="Angsana New" pitchFamily="18" charset="-34"/>
              </a:rPr>
              <a:t>4</a:t>
            </a:r>
            <a:r>
              <a:rPr lang="th-TH" sz="2400" b="1" dirty="0" smtClean="0">
                <a:latin typeface="Angsana New" pitchFamily="18" charset="-34"/>
              </a:rPr>
              <a:t> หลักสูตร</a:t>
            </a:r>
            <a:endParaRPr lang="th-TH" sz="2400" b="1" dirty="0"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6849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1470025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ผลการประเมินการจัดการศึกษานอกสถานที่ตั้ง ปีงบประมาณ 2555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6783482"/>
              </p:ext>
            </p:extLst>
          </p:nvPr>
        </p:nvGraphicFramePr>
        <p:xfrm>
          <a:off x="755576" y="3212976"/>
          <a:ext cx="7704856" cy="11521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72208"/>
                <a:gridCol w="1656184"/>
                <a:gridCol w="1584176"/>
                <a:gridCol w="1440160"/>
                <a:gridCol w="1152128"/>
              </a:tblGrid>
              <a:tr h="57606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ผ่าน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ต้องปรับปรุง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ไม่ผ่าน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รวมหลักสูตร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576064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43 สถาบัน</a:t>
                      </a:r>
                      <a:endParaRPr lang="th-TH" sz="24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36 </a:t>
                      </a:r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</a:t>
                      </a:r>
                      <a:r>
                        <a:rPr lang="th-TH" sz="24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12.63%)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63 </a:t>
                      </a:r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(</a:t>
                      </a:r>
                      <a:r>
                        <a:rPr lang="th-TH" sz="24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22.11%)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186 (65.26%)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4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285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986186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แผนภูมิ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26445794"/>
              </p:ext>
            </p:extLst>
          </p:nvPr>
        </p:nvGraphicFramePr>
        <p:xfrm>
          <a:off x="-108520" y="116632"/>
          <a:ext cx="9396536" cy="674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46728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49902464"/>
              </p:ext>
            </p:extLst>
          </p:nvPr>
        </p:nvGraphicFramePr>
        <p:xfrm>
          <a:off x="971601" y="-8"/>
          <a:ext cx="6912768" cy="6858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09739"/>
                <a:gridCol w="2384230"/>
                <a:gridCol w="1154627"/>
                <a:gridCol w="854724"/>
                <a:gridCol w="854724"/>
                <a:gridCol w="854724"/>
              </a:tblGrid>
              <a:tr h="302615">
                <a:tc>
                  <a:txBody>
                    <a:bodyPr/>
                    <a:lstStyle/>
                    <a:p>
                      <a:pPr algn="ctr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6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หลักสูตรปริญญาตรี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th-TH" sz="16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</a:tr>
              <a:tr h="26478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ลำดับที่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จำนวนทั้งหมด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7424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ผ่าน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ปรับปรุง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ไม่ผ่าน</a:t>
                      </a:r>
                      <a:endParaRPr lang="th-TH" sz="16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บริหารธุรกิจบัณฑิต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พุทธศาสตรบัณฑิต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539031"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รัฐ</a:t>
                      </a:r>
                      <a:r>
                        <a:rPr lang="th-TH" sz="16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ประศาสนศาสตร</a:t>
                      </a:r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บัณฑิต(22)/ </a:t>
                      </a:r>
                      <a:r>
                        <a:rPr lang="th-TH" sz="16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</a:t>
                      </a:r>
                      <a:r>
                        <a:rPr lang="th-TH" sz="1600" u="none" strike="noStrike" dirty="0" err="1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รัฐศาสตร</a:t>
                      </a:r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บัณฑิต(6)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วิทยาศาสตรบัณฑิต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510660">
                <a:tc>
                  <a:txBody>
                    <a:bodyPr/>
                    <a:lstStyle/>
                    <a:p>
                      <a:pPr algn="ctr" fontAlgn="t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ครุศาสตร</a:t>
                      </a:r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บัณฑิต (11)/ </a:t>
                      </a:r>
                      <a:r>
                        <a:rPr lang="th-TH" sz="16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ศึกษา</a:t>
                      </a:r>
                      <a:r>
                        <a:rPr lang="th-TH" sz="16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ศาสตร</a:t>
                      </a:r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บัณฑิต (2)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เทคโนโลยีบัณฑิต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บัญชีบัณฑิต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นิติศาสตรบัณฑิต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ศิลปศาสตรบัณฑิต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สาธารณสุขศาสตรบัณฑิต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นิเทศศาสตรบัณฑิต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 dirty="0" err="1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ศาสนศาสตร</a:t>
                      </a:r>
                      <a:r>
                        <a:rPr lang="th-TH" sz="16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บัณฑิต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พยาบาลศาสตรบัณฑิต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14593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อุตสาหกรรมศาสตรบัณฑิต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293158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15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เศรษฐศาสตรบัณฑิต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02615">
                <a:tc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ไม่ระบุ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293158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รวม</a:t>
                      </a:r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ทั้งสิ้น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204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24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49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131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  <a:tr h="302615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คิดเป็นร้อยละ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11.76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24.02</a:t>
                      </a:r>
                      <a:endParaRPr lang="th-TH" sz="16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6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64.22</a:t>
                      </a:r>
                      <a:endParaRPr lang="th-TH" sz="16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6241" marR="6241" marT="6241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8550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4206357"/>
              </p:ext>
            </p:extLst>
          </p:nvPr>
        </p:nvGraphicFramePr>
        <p:xfrm>
          <a:off x="1475656" y="260648"/>
          <a:ext cx="6264697" cy="601516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3825"/>
                <a:gridCol w="2362519"/>
                <a:gridCol w="844568"/>
                <a:gridCol w="774595"/>
                <a:gridCol w="774595"/>
                <a:gridCol w="774595"/>
              </a:tblGrid>
              <a:tr h="295184"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หลักสูตรปริญญาโท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ลำดับที่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จำนวนทั้งหมด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9518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ผ่าน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ปรับปรุง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ไม่ผ่าน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</a:tr>
              <a:tr h="624735"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รัฐ</a:t>
                      </a:r>
                      <a:r>
                        <a:rPr lang="th-TH" sz="18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ประศาสนศาสตร</a:t>
                      </a:r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มหาบัณฑิต(22) /</a:t>
                      </a:r>
                      <a:r>
                        <a:rPr lang="th-TH" sz="18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รัฐศาสตร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มหาบัณฑิต(2)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361921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ครุศาสตรอุตสาหกรรมมหาบัณฑิต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บริหารธุรกิจมหาบัณฑิต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856944"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การศึกษามหาบัณฑิต(1</a:t>
                      </a:r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)/          </a:t>
                      </a:r>
                    </a:p>
                    <a:p>
                      <a:pPr algn="l" fontAlgn="t"/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1800" u="none" strike="noStrike" dirty="0" err="1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ครุศา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สตรมหาบัณฑิต(2</a:t>
                      </a:r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)/         </a:t>
                      </a:r>
                    </a:p>
                    <a:p>
                      <a:pPr algn="l" fontAlgn="t"/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ศึกษา</a:t>
                      </a:r>
                      <a:r>
                        <a:rPr lang="th-TH" sz="18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ศาสตร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มหาบัณฑิต(7)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วิทยาศาสตรมหาบัณฑิต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t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ศิลปศาสตรมหาบัณฑิต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การจัดการมหาบัณฑิต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นิติศาสตรมหาบัณฑิต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บัญชีมหาบัณฑิต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334172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พัฒ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นบริ</a:t>
                      </a:r>
                      <a:r>
                        <a:rPr lang="th-TH" sz="1800" u="none" strike="noStrike" dirty="0" err="1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หารศา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สตรมหาบัณฑิต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เภสัชศาสตรมหาบัณฑิต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วิศวกรรมศาสตรมหาบัณฑิต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  <a:tr h="295184">
                <a:tc gridSpan="2"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   รวม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ทั้งสิ้น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77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52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</a:tr>
              <a:tr h="29518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คิดเป็นร้อยละ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14.29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18.18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67.53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7508" marR="7508" marT="7508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1791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37118163"/>
              </p:ext>
            </p:extLst>
          </p:nvPr>
        </p:nvGraphicFramePr>
        <p:xfrm>
          <a:off x="1691680" y="1268760"/>
          <a:ext cx="5854700" cy="178879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/>
                <a:gridCol w="2019300"/>
                <a:gridCol w="977900"/>
                <a:gridCol w="723900"/>
                <a:gridCol w="723900"/>
                <a:gridCol w="723900"/>
              </a:tblGrid>
              <a:tr h="304800">
                <a:tc>
                  <a:txBody>
                    <a:bodyPr/>
                    <a:lstStyle/>
                    <a:p>
                      <a:pPr algn="ctr" fontAlgn="b"/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หลักสูตรปริญญาเอก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</a:tr>
              <a:tr h="2952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ลำดับที่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หลักสูตร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จำนวนทั้งหมด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304800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ผ่าน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ปรับปรุง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ไม่ผ่าน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ปรัชญาดุษฎีบัณฑิต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</a:tr>
              <a:tr h="295275">
                <a:tc gridSpan="2">
                  <a:txBody>
                    <a:bodyPr/>
                    <a:lstStyle/>
                    <a:p>
                      <a:pPr algn="l" fontAlgn="b"/>
                      <a:r>
                        <a:rPr lang="th-TH" sz="1800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รวม</a:t>
                      </a:r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ทั้งสิ้น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</a:tr>
              <a:tr h="304800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คิดเป็นร้อยละ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25.00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0.00</a:t>
                      </a:r>
                      <a:endParaRPr lang="th-TH" sz="1800" b="0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1800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75.00</a:t>
                      </a:r>
                      <a:endParaRPr lang="th-TH" sz="1800" b="0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1705250"/>
              </p:ext>
            </p:extLst>
          </p:nvPr>
        </p:nvGraphicFramePr>
        <p:xfrm>
          <a:off x="1115616" y="4221088"/>
          <a:ext cx="7200801" cy="11582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27051"/>
                <a:gridCol w="1202736"/>
                <a:gridCol w="890338"/>
                <a:gridCol w="890338"/>
                <a:gridCol w="890338"/>
              </a:tblGrid>
              <a:tr h="2952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ผลการประเมินการจัดการศึกษานอกสถานที่ตั้ง             ปีงบประมาณ 2555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จำนวนหลักสูตรทั้งหมด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ctr"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ผลการประเมิน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</a:tr>
              <a:tr h="295275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ผ่าน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ปรับปรุง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ไม่ผ่าน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257175">
                <a:tc>
                  <a:txBody>
                    <a:bodyPr/>
                    <a:lstStyle/>
                    <a:p>
                      <a:pPr algn="l" fontAlgn="b"/>
                      <a:r>
                        <a:rPr lang="th-TH" sz="18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    รวม</a:t>
                      </a:r>
                      <a:r>
                        <a:rPr lang="th-TH" sz="18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ทุกระดับ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285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36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63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186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</a:tr>
              <a:tr h="276225">
                <a:tc gridSpan="2">
                  <a:txBody>
                    <a:bodyPr/>
                    <a:lstStyle/>
                    <a:p>
                      <a:pPr algn="l" fontAlgn="b"/>
                      <a:r>
                        <a:rPr lang="th-TH" sz="1800" b="1" u="none" strike="noStrike" dirty="0" smtClean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                                        คิด</a:t>
                      </a:r>
                      <a:r>
                        <a:rPr lang="th-TH" sz="18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เป็นร้อยละ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12.63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22.11</a:t>
                      </a:r>
                      <a:endParaRPr lang="th-TH" sz="1800" b="1" i="0" u="none" strike="noStrike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1800" b="1" u="none" strike="noStrike" dirty="0">
                          <a:effectLst/>
                          <a:latin typeface="Angsana New" pitchFamily="18" charset="-34"/>
                          <a:cs typeface="Angsana New" pitchFamily="18" charset="-34"/>
                        </a:rPr>
                        <a:t>65.26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3915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617281300"/>
              </p:ext>
            </p:extLst>
          </p:nvPr>
        </p:nvGraphicFramePr>
        <p:xfrm>
          <a:off x="214282" y="357104"/>
          <a:ext cx="8678198" cy="6500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12773" y="934046"/>
            <a:ext cx="7920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cs typeface="+mj-cs"/>
              </a:rPr>
              <a:t>63/6</a:t>
            </a:r>
            <a:endParaRPr lang="th-TH" sz="1600" dirty="0"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9174" y="2902136"/>
            <a:ext cx="720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cs typeface="+mj-cs"/>
              </a:rPr>
              <a:t>24/1</a:t>
            </a:r>
            <a:endParaRPr lang="th-TH" sz="1600" dirty="0"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285728"/>
            <a:ext cx="71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b="1" dirty="0" smtClean="0">
                <a:cs typeface="+mj-cs"/>
              </a:rPr>
              <a:t>จำนวนหลักสูตรยอดนิยมที่เปิดสอน ณ ศูนย์นอกสถานที่ตั้ง 15 อันดับแรก</a:t>
            </a:r>
            <a:endParaRPr lang="th-TH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4994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ประสบการณ์ตรวจประเมิน</a:t>
            </a:r>
            <a:endParaRPr lang="th-TH" dirty="0"/>
          </a:p>
        </p:txBody>
      </p:sp>
      <p:pic>
        <p:nvPicPr>
          <p:cNvPr id="1026" name="Picture 2" descr="C:\Users\USER\Desktop\pic รัชต์ภาคย์ ยะลา\DSC0363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877795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28596" y="357166"/>
            <a:ext cx="8358246" cy="11387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 eaLnBrk="0" hangingPunct="0"/>
            <a:r>
              <a:rPr lang="th-TH" sz="34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10 ปัญหาหลักของ 168 หลักสูตรที่มีผลการตรวจประเมิน</a:t>
            </a:r>
            <a:r>
              <a:rPr lang="th-TH" sz="3400" b="1" u="sng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ระดับไม่ผ่าน</a:t>
            </a:r>
            <a:r>
              <a:rPr lang="th-TH" sz="3400" b="1" dirty="0" smtClean="0">
                <a:solidFill>
                  <a:srgbClr val="C00000"/>
                </a:solidFill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34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ซึ่ง </a:t>
            </a:r>
            <a:r>
              <a:rPr lang="th-TH" sz="3400" b="1" dirty="0" err="1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สกอ.</a:t>
            </a:r>
            <a:r>
              <a:rPr lang="th-TH" sz="3400" b="1" dirty="0" smtClean="0">
                <a:solidFill>
                  <a:srgbClr val="002060"/>
                </a:solidFill>
                <a:latin typeface="Angsana New" pitchFamily="18" charset="-34"/>
                <a:cs typeface="Angsana New" pitchFamily="18" charset="-34"/>
              </a:rPr>
              <a:t> ต้องให้ความสำคัญเพื่อยกระดับคุณภาพโดยเร็ว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571612"/>
            <a:ext cx="8429684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(96 / อาจารย์)</a:t>
            </a:r>
            <a:r>
              <a:rPr lang="th-TH" sz="3000" b="1" dirty="0" smtClean="0"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อาจารย์ไม่ครบถ้วนจำนวนหรือคุณวุฒิไม่เป็นไปตามเกณฑ์มาตรฐานหลักสูตรระดับอุดมศึกษา พ.ศ. 2548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(64 / สิ่งสนับสนุน)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ห้องสมุดมีตำราและฐานข้อมูลไม่เพียงพอต่อการศึกษา  ในหลักสูตรที่เปิดสอน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(36 / นักศึกษา)</a:t>
            </a:r>
            <a:r>
              <a:rPr lang="th-TH" sz="3000" b="1" dirty="0" smtClean="0"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นักศึกษาไม่มีความรู้พื้นฐานในสาขาวิชาที่เปิดสอน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(29 / การเปิดหลักสูตร)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สภาสถาบันอนุมัติโดยมีรายละเอียดประกอบการพิจารณา “ไม่ครบถ้วน”ตามแนวทางที่ </a:t>
            </a:r>
            <a:r>
              <a:rPr kumimoji="0" lang="th-TH" sz="3000" b="1" i="0" u="none" strike="noStrike" cap="none" normalizeH="0" baseline="0" dirty="0" err="1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กกอ.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กำหนด หรือเปิดสอนก่อนการอนุมัติของสภาสถาบัน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(27 / สิ่งสนับสนุน)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ไม่มีบริการพื้นฐานด้านอินเทอร์เน็ตที่เพียงพอต่อความต้องการในการเรียนการสอน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40756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500034" y="214290"/>
            <a:ext cx="8215370" cy="1077218"/>
          </a:xfrm>
          <a:prstGeom prst="rect">
            <a:avLst/>
          </a:prstGeom>
          <a:solidFill>
            <a:schemeClr val="accent4">
              <a:lumMod val="7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algn="ctr" eaLnBrk="0" hangingPunct="0"/>
            <a:r>
              <a:rPr lang="th-TH" sz="3200" b="1" dirty="0" smtClean="0">
                <a:solidFill>
                  <a:srgbClr val="CCFFFF"/>
                </a:solidFill>
                <a:latin typeface="Angsana New" pitchFamily="18" charset="-34"/>
                <a:cs typeface="Angsana New" pitchFamily="18" charset="-34"/>
              </a:rPr>
              <a:t>10 ปัญหาหลักของ 168 หลักสูตรที่มีผลการตรวจประเมิน</a:t>
            </a:r>
            <a:r>
              <a:rPr lang="th-TH" sz="3200" b="1" u="sng" dirty="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ระดับไม่ผ่าน</a:t>
            </a:r>
            <a:r>
              <a:rPr lang="th-TH" sz="3200" b="1" dirty="0" smtClean="0">
                <a:solidFill>
                  <a:srgbClr val="FFC000"/>
                </a:solidFill>
                <a:latin typeface="Angsana New" pitchFamily="18" charset="-34"/>
                <a:cs typeface="Angsana New" pitchFamily="18" charset="-34"/>
              </a:rPr>
              <a:t>                     </a:t>
            </a:r>
            <a:r>
              <a:rPr lang="th-TH" sz="3200" b="1" dirty="0" smtClean="0">
                <a:solidFill>
                  <a:srgbClr val="CCFFFF"/>
                </a:solidFill>
                <a:latin typeface="Angsana New" pitchFamily="18" charset="-34"/>
                <a:cs typeface="Angsana New" pitchFamily="18" charset="-34"/>
              </a:rPr>
              <a:t>ซึ่ง </a:t>
            </a:r>
            <a:r>
              <a:rPr lang="th-TH" sz="3200" b="1" dirty="0" err="1" smtClean="0">
                <a:solidFill>
                  <a:srgbClr val="CCFFFF"/>
                </a:solidFill>
                <a:latin typeface="Angsana New" pitchFamily="18" charset="-34"/>
                <a:cs typeface="Angsana New" pitchFamily="18" charset="-34"/>
              </a:rPr>
              <a:t>สกอ.</a:t>
            </a:r>
            <a:r>
              <a:rPr lang="th-TH" sz="3200" b="1" dirty="0" smtClean="0">
                <a:solidFill>
                  <a:srgbClr val="CCFFFF"/>
                </a:solidFill>
                <a:latin typeface="Angsana New" pitchFamily="18" charset="-34"/>
                <a:cs typeface="Angsana New" pitchFamily="18" charset="-34"/>
              </a:rPr>
              <a:t> ต้องให้ความสำคัญเพื่อยกระดับคุณภาพ (ต่อ)</a:t>
            </a: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1357298"/>
            <a:ext cx="8429684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(26 / อาจารย์)</a:t>
            </a:r>
            <a:r>
              <a:rPr lang="th-TH" sz="3000" b="1" dirty="0" smtClean="0"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รายชื่ออาจารย์ที่เผยแพร่ต่อสาธารณะไม่ตรงตามความเป็นจริง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(24 / สิ่งสนับสนุน)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มีบริการนักศึกษาเพียงบางส่วนไม่เทียบเท่าในที่ตั้งหรือดำเนินการโดยคนอื่นที่ไม่เกี่ยวข้องกับสถาบัน ให้บริการเฉพาะบางช่วงเวลาหรือ                มีสถานที่ให้บริการที่ไม่แน่นอนหรือปะปนจนแยกไม่ออก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(15 / การเปิดหลักสูตร)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ไม่มีการดำเนินการจัดการศึกษาให้มีคุณภาพและมาตรฐานครบถ้วนตามเกณฑ์มาตรฐานหลักสูตรของกระทรวงศึกษาธิการ                    รวมทั้งหลักเกณฑ์และประกาศที่เกี่ยวข้องกับการจัดการศึกษานอกสถานที่ตั้ง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(14 / อาจารย์)</a:t>
            </a:r>
            <a:r>
              <a:rPr lang="th-TH" sz="3000" b="1" dirty="0" smtClean="0"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อาจารย์สอนไม่ครบถ้วนตามตารางสอนที่ประกาศไว้ หรือ                  ไม่ปฏิบัติหน้าที่จริง</a:t>
            </a:r>
            <a:endParaRPr kumimoji="0" lang="en-US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(14 / สิ่งสนับสนุน)</a:t>
            </a:r>
            <a:r>
              <a:rPr kumimoji="0" lang="th-TH" sz="3000" b="1" i="0" u="none" strike="noStrike" cap="none" normalizeH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  </a:t>
            </a:r>
            <a:r>
              <a:rPr kumimoji="0" lang="th-TH" sz="3000" b="1" i="0" u="none" strike="noStrike" cap="none" normalizeH="0" baseline="0" dirty="0" smtClean="0">
                <a:ln>
                  <a:noFill/>
                </a:ln>
                <a:effectLst/>
                <a:latin typeface="Angsana New" pitchFamily="18" charset="-34"/>
                <a:ea typeface="Calibri" pitchFamily="34" charset="0"/>
                <a:cs typeface="Angsana New" pitchFamily="18" charset="-34"/>
              </a:rPr>
              <a:t>ไม่มีห้องปฏิบัติการที่เหมาะสมและเพียงพอต่อการจัด   การเรียนการสอนในสาขาที่เปิดสอน</a:t>
            </a:r>
            <a:endParaRPr kumimoji="0" lang="th-TH" sz="3000" b="1" i="0" u="none" strike="noStrike" cap="none" normalizeH="0" baseline="0" dirty="0" smtClean="0">
              <a:ln>
                <a:noFill/>
              </a:ln>
              <a:effectLst/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143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259632" y="692696"/>
            <a:ext cx="6840759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65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>
            <a:noAutofit/>
          </a:bodyPr>
          <a:lstStyle/>
          <a:p>
            <a:r>
              <a:rPr lang="th-TH" sz="6600" b="1" dirty="0" smtClean="0">
                <a:solidFill>
                  <a:srgbClr val="7030A0"/>
                </a:solidFill>
              </a:rPr>
              <a:t>ก้าวต่อไป จะทำอย่างไร</a:t>
            </a:r>
            <a:endParaRPr lang="th-TH" sz="6600" b="1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  <a:solidFill>
            <a:schemeClr val="accent3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th-TH" sz="3600" b="1" dirty="0" smtClean="0"/>
              <a:t>ตรวจประเมินซ้ำ  กรณี “ต้องปรับปรุง”</a:t>
            </a:r>
          </a:p>
          <a:p>
            <a:r>
              <a:rPr lang="th-TH" sz="3600" b="1" dirty="0" smtClean="0"/>
              <a:t>ตรวจสอบ ศูนย์ที่แจ้งปิด </a:t>
            </a:r>
          </a:p>
          <a:p>
            <a:r>
              <a:rPr lang="th-TH" sz="3600" b="1" dirty="0" smtClean="0"/>
              <a:t>การผลักดันประกาศกระทรวง และกฎกระทรวงฉบับใหม่</a:t>
            </a:r>
          </a:p>
          <a:p>
            <a:r>
              <a:rPr lang="th-TH" sz="3600" b="1" dirty="0" smtClean="0"/>
              <a:t>การเผยแพร่ข้อมูลข่าวสาร</a:t>
            </a:r>
          </a:p>
          <a:p>
            <a:r>
              <a:rPr lang="th-TH" sz="3600" b="1" dirty="0" smtClean="0"/>
              <a:t>สร้างทัศนคติใหม่ในการเรียนรู้ </a:t>
            </a:r>
            <a:r>
              <a:rPr lang="en-US" sz="3600" b="1" dirty="0" smtClean="0"/>
              <a:t>+ </a:t>
            </a:r>
            <a:r>
              <a:rPr lang="th-TH" sz="3600" b="1" dirty="0" smtClean="0"/>
              <a:t>ชูวัฒนธรรมคุณภาพ</a:t>
            </a:r>
            <a:endParaRPr lang="th-TH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48540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36FC3D8-EC07-4537-B589-69762EB54961}" type="datetime1">
              <a:rPr lang="en-US">
                <a:solidFill>
                  <a:srgbClr val="FFFFFF"/>
                </a:solidFill>
              </a:rPr>
              <a:pPr>
                <a:defRPr/>
              </a:pPr>
              <a:t>5/19/2013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Free template from www.brainybetty.com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7261EA-283C-49AD-8E95-CD817CD5F251}" type="slidenum">
              <a:rPr lang="en-US">
                <a:solidFill>
                  <a:srgbClr val="FFFFFF"/>
                </a:solidFill>
              </a:rPr>
              <a:pPr>
                <a:defRPr/>
              </a:pPr>
              <a:t>34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2051050" y="1125538"/>
            <a:ext cx="32416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4000" b="1" smtClean="0">
                <a:solidFill>
                  <a:srgbClr val="FFFFFF"/>
                </a:solidFill>
              </a:rPr>
              <a:t>Thank you </a:t>
            </a:r>
            <a:endParaRPr lang="th-TH" sz="4000" b="1" smtClean="0">
              <a:solidFill>
                <a:srgbClr val="FFFFFF"/>
              </a:solidFill>
            </a:endParaRPr>
          </a:p>
        </p:txBody>
      </p:sp>
      <p:pic>
        <p:nvPicPr>
          <p:cNvPr id="27654" name="Picture 1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24075" y="1916113"/>
            <a:ext cx="5761038" cy="4175125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9823025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pic รัชต์ภาคย์ ยะลา\DSC0364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9975" y="-803275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9177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pic รัชต์ภาคย์ ยะลา\DSC0369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69975" y="-803275"/>
            <a:ext cx="11285538" cy="846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06023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pic รัชต์ภาคย์ ยะลา\DSC036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365720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pic รัชต์ภาคย์ ยะลา\DSC037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4351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mua.go.th/users/bhes/front_home/off-campus/Visit_U/bu%20bt15022556/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320" y="188640"/>
            <a:ext cx="8640959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025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0145.JPG"/>
          <p:cNvPicPr>
            <a:picLocks noGrp="1" noChangeAspect="1"/>
          </p:cNvPicPr>
          <p:nvPr isPhoto="1"/>
        </p:nvPicPr>
        <p:blipFill>
          <a:blip r:embed="rId3" cstate="print">
            <a:lum/>
          </a:blip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542626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DSPRING">
  <a:themeElements>
    <a:clrScheme name="3DSPRI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DSPRING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DSPRI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SPRI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SPRI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SPRI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SPRI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DSPRI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DSPRI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1039</Words>
  <Application>Microsoft Office PowerPoint</Application>
  <PresentationFormat>นำเสนอทางหน้าจอ (4:3)</PresentationFormat>
  <Paragraphs>359</Paragraphs>
  <Slides>34</Slides>
  <Notes>34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2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34</vt:i4>
      </vt:variant>
    </vt:vector>
  </HeadingPairs>
  <TitlesOfParts>
    <vt:vector size="37" baseType="lpstr">
      <vt:lpstr>Office Theme</vt:lpstr>
      <vt:lpstr>3DSPRING</vt:lpstr>
      <vt:lpstr>Packager Shell Object</vt:lpstr>
      <vt:lpstr>การจัดการศึกษานอกสถานที่ตั้ง</vt:lpstr>
      <vt:lpstr>ภาพนิ่ง 2</vt:lpstr>
      <vt:lpstr>ประสบการณ์ตรวจประเมิน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ผลกระทบที่เกิด</vt:lpstr>
      <vt:lpstr>มติที่ประชุมกกอ. ครั้งที่ 1/2555 (5 มกราคม 2555)</vt:lpstr>
      <vt:lpstr>เกณฑ์การตัดสินผลของการประเมิน</vt:lpstr>
      <vt:lpstr>เกณฑ์การตัดสินผลของการประเมิน</vt:lpstr>
      <vt:lpstr>การเปลี่ยนแปลงของจำนวนศูนย์และหลักสูตร</vt:lpstr>
      <vt:lpstr>ภาพรวมผลการตรวจประเมินการจัดการศึกษานอกสถานที่ตั้ง จำนวน 285 หลักสูตร</vt:lpstr>
      <vt:lpstr>ภาพรวมผลการตรวจประเมินหลักสูตรการจัดการศึกษานอกสถานที่ตั้ง ประจำปี 2555 (ช่วงเวลา 14 ก.พ. – 14 ก.ย. 2555)</vt:lpstr>
      <vt:lpstr>ผลการประเมินการจัดการศึกษานอกสถานที่ตั้ง ปีงบประมาณ 2555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ก้าวต่อไป จะทำอย่างไร</vt:lpstr>
      <vt:lpstr>ภาพนิ่ง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opdc12</cp:lastModifiedBy>
  <cp:revision>33</cp:revision>
  <cp:lastPrinted>2013-05-17T01:38:07Z</cp:lastPrinted>
  <dcterms:created xsi:type="dcterms:W3CDTF">2013-02-07T01:03:10Z</dcterms:created>
  <dcterms:modified xsi:type="dcterms:W3CDTF">2013-05-19T06:20:56Z</dcterms:modified>
</cp:coreProperties>
</file>