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83" r:id="rId3"/>
    <p:sldId id="257" r:id="rId4"/>
    <p:sldId id="258" r:id="rId5"/>
    <p:sldId id="262" r:id="rId6"/>
    <p:sldId id="261" r:id="rId7"/>
    <p:sldId id="263" r:id="rId8"/>
    <p:sldId id="264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6" r:id="rId17"/>
    <p:sldId id="277" r:id="rId18"/>
    <p:sldId id="278" r:id="rId19"/>
    <p:sldId id="279" r:id="rId20"/>
    <p:sldId id="280" r:id="rId21"/>
    <p:sldId id="281" r:id="rId22"/>
    <p:sldId id="275" r:id="rId23"/>
    <p:sldId id="282" r:id="rId2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294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1012EB-C32D-4306-927D-C80FE82EFDA3}" type="datetimeFigureOut">
              <a:rPr lang="th-TH" smtClean="0"/>
              <a:t>25/04/56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2D0C7A-A9F6-428B-BD9F-40D7824793A5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259DFD-A5EB-4206-8828-36BD1B960FAD}" type="datetimeFigureOut">
              <a:rPr lang="th-TH" smtClean="0"/>
              <a:t>25/04/56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F157AD-D925-4E4F-B15C-CFEFBFF2A85C}" type="slidenum">
              <a:rPr lang="th-TH" smtClean="0"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3</a:t>
            </a:fld>
            <a:endParaRPr lang="th-TH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12</a:t>
            </a:fld>
            <a:endParaRPr lang="th-TH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13</a:t>
            </a:fld>
            <a:endParaRPr lang="th-TH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14</a:t>
            </a:fld>
            <a:endParaRPr lang="th-TH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15</a:t>
            </a:fld>
            <a:endParaRPr lang="th-TH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17</a:t>
            </a:fld>
            <a:endParaRPr lang="th-TH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18</a:t>
            </a:fld>
            <a:endParaRPr lang="th-TH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19</a:t>
            </a:fld>
            <a:endParaRPr lang="th-TH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4</a:t>
            </a:fld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5</a:t>
            </a:fld>
            <a:endParaRPr lang="th-TH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6</a:t>
            </a:fld>
            <a:endParaRPr lang="th-TH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7</a:t>
            </a:fld>
            <a:endParaRPr lang="th-TH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8</a:t>
            </a:fld>
            <a:endParaRPr lang="th-TH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9</a:t>
            </a:fld>
            <a:endParaRPr lang="th-TH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10</a:t>
            </a:fld>
            <a:endParaRPr lang="th-TH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F157AD-D925-4E4F-B15C-CFEFBFF2A85C}" type="slidenum">
              <a:rPr lang="th-TH" smtClean="0"/>
              <a:t>11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BE99D-0A27-4CA7-BAEE-B6102890B677}" type="datetimeFigureOut">
              <a:rPr lang="th-TH" smtClean="0"/>
              <a:pPr/>
              <a:t>25/04/56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1F6DB6-4B07-4F28-8949-A049D2D4E967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85720" y="3429000"/>
            <a:ext cx="850115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cs typeface="FreesiaUPC" pitchFamily="34" charset="-34"/>
              </a:rPr>
              <a:t>โดย ดร.สุนีย์ จุไรสินธุ์ </a:t>
            </a:r>
            <a:r>
              <a:rPr lang="th-TH" sz="5400" b="1" dirty="0" smtClean="0">
                <a:solidFill>
                  <a:srgbClr val="FFC000"/>
                </a:solidFill>
                <a:cs typeface="FreesiaUPC" pitchFamily="34" charset="-34"/>
              </a:rPr>
              <a:t/>
            </a:r>
            <a:br>
              <a:rPr lang="th-TH" sz="5400" b="1" dirty="0" smtClean="0">
                <a:solidFill>
                  <a:srgbClr val="FFC000"/>
                </a:solidFill>
                <a:cs typeface="FreesiaUPC" pitchFamily="34" charset="-34"/>
              </a:rPr>
            </a:br>
            <a:r>
              <a:rPr lang="th-TH" sz="3200" b="1" dirty="0" smtClean="0">
                <a:solidFill>
                  <a:srgbClr val="FFC000"/>
                </a:solidFill>
                <a:cs typeface="FreesiaUPC" pitchFamily="34" charset="-34"/>
              </a:rPr>
              <a:t>ผู้อำนวยการกลุ่มบริหารนโยบายการเปิดเสรีอุดมศึกษา</a:t>
            </a:r>
          </a:p>
          <a:p>
            <a:pPr algn="ctr"/>
            <a:r>
              <a:rPr lang="th-TH" sz="3200" b="1" dirty="0" smtClean="0">
                <a:solidFill>
                  <a:srgbClr val="FFC000"/>
                </a:solidFill>
                <a:cs typeface="FreesiaUPC" pitchFamily="34" charset="-34"/>
              </a:rPr>
              <a:t>สำนักยุทธศาสตร์อุดมศึกษาต่างประเทศ</a:t>
            </a:r>
            <a:br>
              <a:rPr lang="th-TH" sz="3200" b="1" dirty="0" smtClean="0">
                <a:solidFill>
                  <a:srgbClr val="FFC000"/>
                </a:solidFill>
                <a:cs typeface="FreesiaUPC" pitchFamily="34" charset="-34"/>
              </a:rPr>
            </a:br>
            <a:r>
              <a:rPr lang="th-TH" sz="3200" b="1" dirty="0" smtClean="0">
                <a:solidFill>
                  <a:srgbClr val="FFC000"/>
                </a:solidFill>
                <a:cs typeface="FreesiaUPC" pitchFamily="34" charset="-34"/>
              </a:rPr>
              <a:t>สำนักงานคณะกรรมการการอุดมศึกษา </a:t>
            </a:r>
            <a:endParaRPr lang="th-TH" sz="3200" b="1" dirty="0">
              <a:solidFill>
                <a:srgbClr val="FFC000"/>
              </a:solidFill>
              <a:cs typeface="FreesiaUPC" pitchFamily="34" charset="-34"/>
            </a:endParaRPr>
          </a:p>
          <a:p>
            <a:pPr algn="r"/>
            <a:endParaRPr lang="th-TH" dirty="0"/>
          </a:p>
        </p:txBody>
      </p:sp>
      <p:sp>
        <p:nvSpPr>
          <p:cNvPr id="7" name="TextBox 6"/>
          <p:cNvSpPr txBox="1"/>
          <p:nvPr/>
        </p:nvSpPr>
        <p:spPr>
          <a:xfrm>
            <a:off x="1643042" y="1142984"/>
            <a:ext cx="5929354" cy="2215991"/>
          </a:xfrm>
          <a:prstGeom prst="rect">
            <a:avLst/>
          </a:prstGeom>
          <a:noFill/>
          <a:ln w="76200"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38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APEC</a:t>
            </a:r>
            <a:endParaRPr lang="th-TH" sz="13800" b="1" dirty="0">
              <a:solidFill>
                <a:srgbClr val="00B0F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42910" y="1142984"/>
            <a:ext cx="75724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Sourced from voluntary member contributions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Available fund for 2013 is approximately US$ </a:t>
            </a:r>
            <a:b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    2,056,643, Japan and the US are the main </a:t>
            </a:r>
            <a:b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    contributors.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Projects in </a:t>
            </a:r>
            <a:r>
              <a:rPr lang="en-US" sz="32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</a:rPr>
              <a:t>support of APEC TILF objectives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Projects must </a:t>
            </a:r>
            <a:r>
              <a:rPr lang="en-US" sz="32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</a:rPr>
              <a:t>clearly contribute to achieving </a:t>
            </a:r>
            <a:r>
              <a:rPr lang="en-US" sz="3200" u="sng" dirty="0" smtClean="0">
                <a:solidFill>
                  <a:srgbClr val="FFC000"/>
                </a:solidFill>
                <a:latin typeface="Arial Narrow" pitchFamily="34" charset="0"/>
              </a:rPr>
              <a:t/>
            </a:r>
            <a:br>
              <a:rPr lang="en-US" sz="3200" u="sng" dirty="0" smtClean="0">
                <a:solidFill>
                  <a:srgbClr val="FFC000"/>
                </a:solidFill>
                <a:latin typeface="Arial Narrow" pitchFamily="34" charset="0"/>
              </a:rPr>
            </a:br>
            <a:r>
              <a:rPr lang="en-US" sz="3200" dirty="0" smtClean="0">
                <a:solidFill>
                  <a:srgbClr val="FFC000"/>
                </a:solidFill>
                <a:latin typeface="Arial Narrow" pitchFamily="34" charset="0"/>
              </a:rPr>
              <a:t>     </a:t>
            </a:r>
            <a:r>
              <a:rPr lang="en-US" sz="32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</a:rPr>
              <a:t>trade &amp; investment liberalization &amp; facilitation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Project must articulate how it </a:t>
            </a:r>
            <a:r>
              <a:rPr lang="en-US" sz="32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</a:rPr>
              <a:t>relates to at least </a:t>
            </a:r>
            <a:br>
              <a:rPr lang="en-US" sz="32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</a:rPr>
            </a:br>
            <a:r>
              <a:rPr lang="en-US" sz="320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</a:rPr>
              <a:t>     </a:t>
            </a:r>
            <a:r>
              <a:rPr lang="en-US" sz="3200" u="sng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Arial Narrow" pitchFamily="34" charset="0"/>
              </a:rPr>
              <a:t>1 of 15 areas listed in Osaka Action Agenda</a:t>
            </a:r>
            <a:endParaRPr lang="th-TH" sz="3200" u="sng" dirty="0">
              <a:solidFill>
                <a:schemeClr val="accent6">
                  <a:lumMod val="40000"/>
                  <a:lumOff val="60000"/>
                </a:schemeClr>
              </a:solidFill>
              <a:latin typeface="Arial Narrow" pitchFamily="34" charset="0"/>
            </a:endParaRPr>
          </a:p>
        </p:txBody>
      </p:sp>
      <p:pic>
        <p:nvPicPr>
          <p:cNvPr id="9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214290"/>
            <a:ext cx="1623902" cy="9390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pic>
        <p:nvPicPr>
          <p:cNvPr id="3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14290"/>
            <a:ext cx="1623902" cy="93909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42910" y="1214422"/>
            <a:ext cx="800105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> Support of </a:t>
            </a:r>
            <a:r>
              <a:rPr lang="en-US" u="sng" dirty="0" smtClean="0">
                <a:solidFill>
                  <a:srgbClr val="92D050"/>
                </a:solidFill>
                <a:latin typeface="Arial Narrow" pitchFamily="34" charset="0"/>
              </a:rPr>
              <a:t>capacity building needs for developing </a:t>
            </a:r>
            <a:br>
              <a:rPr lang="en-US" u="sng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>     </a:t>
            </a:r>
            <a:r>
              <a:rPr lang="en-US" u="sng" dirty="0" smtClean="0">
                <a:solidFill>
                  <a:srgbClr val="92D050"/>
                </a:solidFill>
                <a:latin typeface="Arial Narrow" pitchFamily="34" charset="0"/>
              </a:rPr>
              <a:t>members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> Composed of a </a:t>
            </a:r>
            <a:r>
              <a:rPr lang="en-US" u="sng" dirty="0" smtClean="0">
                <a:solidFill>
                  <a:srgbClr val="92D050"/>
                </a:solidFill>
                <a:latin typeface="Arial Narrow" pitchFamily="34" charset="0"/>
              </a:rPr>
              <a:t>General fund &amp; 6 specific sub-funds</a:t>
            </a: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>; </a:t>
            </a:r>
            <a:b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>     Human Security, Health &amp; Emergency, </a:t>
            </a:r>
            <a:b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>     TFAP II, Science &amp; Technology, Energy </a:t>
            </a:r>
            <a:b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>     Efficiency &amp; Law-Carbon Measures, and  ANSSR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</a:t>
            </a: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>Available fund for 2013 is approx. US$ 10,939,637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> Open to all members, but projects need to primarily </a:t>
            </a:r>
            <a:b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>     </a:t>
            </a:r>
            <a:r>
              <a:rPr lang="en-US" u="sng" dirty="0" smtClean="0">
                <a:solidFill>
                  <a:srgbClr val="92D050"/>
                </a:solidFill>
                <a:latin typeface="Arial Narrow" pitchFamily="34" charset="0"/>
              </a:rPr>
              <a:t>benefit developing member economies</a:t>
            </a: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> Projects may be fully funded by ASF</a:t>
            </a:r>
            <a:b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</a:br>
            <a:endParaRPr lang="th-TH" u="sng" dirty="0">
              <a:solidFill>
                <a:schemeClr val="accent6">
                  <a:lumMod val="40000"/>
                  <a:lumOff val="6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pic>
        <p:nvPicPr>
          <p:cNvPr id="3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214290"/>
            <a:ext cx="1623902" cy="93909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1357298"/>
            <a:ext cx="8001056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Sources can include member economies, private </a:t>
            </a:r>
            <a:b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    sector partners, other international organizations </a:t>
            </a:r>
            <a:b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    or sponsorship (must meet requirement under </a:t>
            </a:r>
            <a:b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    APEC Sponsorship Guidelines)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Do not need to be submitted as Concept Notes or </a:t>
            </a:r>
            <a:b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    assessed using the QAF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Do not need to approved by BMC but </a:t>
            </a:r>
            <a:r>
              <a:rPr lang="en-US" sz="3200" u="sng" dirty="0" smtClean="0">
                <a:solidFill>
                  <a:srgbClr val="92D050"/>
                </a:solidFill>
                <a:latin typeface="Arial Narrow" pitchFamily="34" charset="0"/>
              </a:rPr>
              <a:t>must seek </a:t>
            </a:r>
            <a:br>
              <a:rPr lang="en-US" sz="3200" u="sng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    </a:t>
            </a:r>
            <a:r>
              <a:rPr lang="en-US" sz="3200" u="sng" dirty="0" err="1" smtClean="0">
                <a:solidFill>
                  <a:srgbClr val="92D050"/>
                </a:solidFill>
                <a:latin typeface="Arial Narrow" pitchFamily="34" charset="0"/>
              </a:rPr>
              <a:t>fora</a:t>
            </a:r>
            <a:r>
              <a:rPr lang="en-US" sz="3200" u="sng" dirty="0" smtClean="0">
                <a:solidFill>
                  <a:srgbClr val="92D050"/>
                </a:solidFill>
                <a:latin typeface="Arial Narrow" pitchFamily="34" charset="0"/>
              </a:rPr>
              <a:t> endorsement</a:t>
            </a:r>
            <a: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  <a:t/>
            </a:r>
            <a:br>
              <a:rPr lang="en-US" dirty="0" smtClean="0">
                <a:solidFill>
                  <a:srgbClr val="92D050"/>
                </a:solidFill>
                <a:latin typeface="Arial Narrow" pitchFamily="34" charset="0"/>
              </a:rPr>
            </a:br>
            <a:endParaRPr lang="th-TH" u="sng" dirty="0">
              <a:solidFill>
                <a:schemeClr val="accent6">
                  <a:lumMod val="40000"/>
                  <a:lumOff val="60000"/>
                </a:schemeClr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1472" y="928670"/>
            <a:ext cx="8001056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PROJECTS OVERVIEW</a:t>
            </a:r>
            <a:r>
              <a:rPr lang="en-US" sz="36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: </a:t>
            </a:r>
            <a:br>
              <a:rPr lang="en-US" sz="36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</a:br>
            <a:r>
              <a:rPr lang="en-US" sz="32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Types of APEC Projects</a:t>
            </a:r>
            <a:r>
              <a:rPr lang="en-US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n-US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</a:br>
            <a:endParaRPr lang="th-TH" u="sng" dirty="0">
              <a:solidFill>
                <a:schemeClr val="accent6">
                  <a:lumMod val="40000"/>
                  <a:lumOff val="6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7884" y="928670"/>
            <a:ext cx="2488625" cy="143916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71670" y="2571744"/>
            <a:ext cx="52149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200" b="1" dirty="0" smtClean="0">
                <a:solidFill>
                  <a:srgbClr val="FFC000"/>
                </a:solidFill>
                <a:latin typeface="Arial Narrow" pitchFamily="34" charset="0"/>
              </a:rPr>
              <a:t> Workshops</a:t>
            </a:r>
          </a:p>
          <a:p>
            <a:pPr>
              <a:buFont typeface="Wingdings" pitchFamily="2" charset="2"/>
              <a:buChar char="v"/>
            </a:pPr>
            <a:r>
              <a:rPr lang="en-US" sz="3200" b="1" dirty="0" smtClean="0">
                <a:solidFill>
                  <a:srgbClr val="FFC000"/>
                </a:solidFill>
                <a:latin typeface="Arial Narrow" pitchFamily="34" charset="0"/>
              </a:rPr>
              <a:t> Seminars/ Symposiums</a:t>
            </a:r>
          </a:p>
          <a:p>
            <a:pPr>
              <a:buFont typeface="Wingdings" pitchFamily="2" charset="2"/>
              <a:buChar char="v"/>
            </a:pPr>
            <a:r>
              <a:rPr lang="en-US" sz="3200" b="1" dirty="0" smtClean="0">
                <a:solidFill>
                  <a:srgbClr val="FFC000"/>
                </a:solidFill>
                <a:latin typeface="Arial Narrow" pitchFamily="34" charset="0"/>
              </a:rPr>
              <a:t> Research projects</a:t>
            </a:r>
          </a:p>
          <a:p>
            <a:pPr>
              <a:buFont typeface="Wingdings" pitchFamily="2" charset="2"/>
              <a:buChar char="v"/>
            </a:pPr>
            <a:r>
              <a:rPr lang="en-US" sz="3200" b="1" dirty="0" smtClean="0">
                <a:solidFill>
                  <a:srgbClr val="FFC000"/>
                </a:solidFill>
                <a:latin typeface="Arial Narrow" pitchFamily="34" charset="0"/>
              </a:rPr>
              <a:t> Publications</a:t>
            </a:r>
          </a:p>
          <a:p>
            <a:pPr>
              <a:buFont typeface="Wingdings" pitchFamily="2" charset="2"/>
              <a:buChar char="v"/>
            </a:pPr>
            <a:r>
              <a:rPr lang="en-US" sz="3200" b="1" dirty="0" smtClean="0">
                <a:solidFill>
                  <a:srgbClr val="FFC000"/>
                </a:solidFill>
                <a:latin typeface="Arial Narrow" pitchFamily="34" charset="0"/>
              </a:rPr>
              <a:t> Websites*</a:t>
            </a:r>
          </a:p>
          <a:p>
            <a:pPr>
              <a:buFont typeface="Wingdings" pitchFamily="2" charset="2"/>
              <a:buChar char="v"/>
            </a:pPr>
            <a:r>
              <a:rPr lang="en-US" sz="3200" b="1" dirty="0" smtClean="0">
                <a:solidFill>
                  <a:srgbClr val="FFC000"/>
                </a:solidFill>
                <a:latin typeface="Arial Narrow" pitchFamily="34" charset="0"/>
              </a:rPr>
              <a:t> Short term trainings</a:t>
            </a:r>
            <a:endParaRPr lang="th-TH" sz="3200" b="1" dirty="0">
              <a:solidFill>
                <a:srgbClr val="FFC000"/>
              </a:solidFill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928671"/>
            <a:ext cx="91440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APEC Priorities &amp; Funding Criteria</a:t>
            </a:r>
            <a:r>
              <a:rPr lang="en-US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n-US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</a:br>
            <a:endParaRPr lang="th-TH" u="sng" dirty="0">
              <a:solidFill>
                <a:schemeClr val="accent6">
                  <a:lumMod val="40000"/>
                  <a:lumOff val="6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Picture 4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5206" y="928670"/>
            <a:ext cx="1623902" cy="93909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200024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  <a:latin typeface="Arial Narrow" pitchFamily="34" charset="0"/>
                <a:cs typeface="Arial" pitchFamily="34" charset="0"/>
              </a:rPr>
              <a:t>Funding Criteria for Project in 2013:</a:t>
            </a:r>
            <a:endParaRPr lang="th-TH" b="1" dirty="0">
              <a:solidFill>
                <a:srgbClr val="FFC000"/>
              </a:solidFill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2571744"/>
            <a:ext cx="807249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b="1" u="sng" dirty="0" smtClean="0">
                <a:solidFill>
                  <a:srgbClr val="92D050"/>
                </a:solidFill>
              </a:rPr>
              <a:t>Rank 1</a:t>
            </a:r>
            <a:r>
              <a:rPr lang="en-US" dirty="0" smtClean="0">
                <a:solidFill>
                  <a:srgbClr val="00B0F0"/>
                </a:solidFill>
              </a:rPr>
              <a:t>: </a:t>
            </a:r>
            <a:r>
              <a:rPr lang="en-US" sz="2400" dirty="0" smtClean="0">
                <a:solidFill>
                  <a:srgbClr val="00B0F0"/>
                </a:solidFill>
              </a:rPr>
              <a:t>Projects that </a:t>
            </a:r>
            <a:r>
              <a:rPr lang="en-US" sz="2400" u="sng" dirty="0" smtClean="0">
                <a:solidFill>
                  <a:srgbClr val="00B0F0"/>
                </a:solidFill>
              </a:rPr>
              <a:t>demonstrate a direct link</a:t>
            </a:r>
            <a:r>
              <a:rPr lang="en-US" sz="2400" dirty="0" smtClean="0">
                <a:solidFill>
                  <a:srgbClr val="00B0F0"/>
                </a:solidFill>
              </a:rPr>
              <a:t> to </a:t>
            </a:r>
            <a:br>
              <a:rPr lang="en-US" sz="2400" dirty="0" smtClean="0">
                <a:solidFill>
                  <a:srgbClr val="00B0F0"/>
                </a:solidFill>
              </a:rPr>
            </a:br>
            <a:r>
              <a:rPr lang="en-US" sz="2400" dirty="0" smtClean="0">
                <a:solidFill>
                  <a:srgbClr val="00B0F0"/>
                </a:solidFill>
              </a:rPr>
              <a:t>                    promoting </a:t>
            </a:r>
            <a:r>
              <a:rPr lang="en-US" sz="2400" u="sng" dirty="0" smtClean="0">
                <a:solidFill>
                  <a:srgbClr val="00B0F0"/>
                </a:solidFill>
              </a:rPr>
              <a:t>regional economic integration </a:t>
            </a:r>
            <a:br>
              <a:rPr lang="en-US" sz="2400" u="sng" dirty="0" smtClean="0">
                <a:solidFill>
                  <a:srgbClr val="00B0F0"/>
                </a:solidFill>
              </a:rPr>
            </a:br>
            <a:r>
              <a:rPr lang="en-US" sz="2400" dirty="0" smtClean="0">
                <a:solidFill>
                  <a:srgbClr val="00B0F0"/>
                </a:solidFill>
              </a:rPr>
              <a:t>                    </a:t>
            </a:r>
            <a:r>
              <a:rPr lang="en-US" sz="2400" u="sng" dirty="0" smtClean="0">
                <a:solidFill>
                  <a:srgbClr val="00B0F0"/>
                </a:solidFill>
              </a:rPr>
              <a:t>(REI)</a:t>
            </a:r>
            <a:r>
              <a:rPr lang="en-US" sz="2400" dirty="0" smtClean="0">
                <a:solidFill>
                  <a:srgbClr val="00B0F0"/>
                </a:solidFill>
              </a:rPr>
              <a:t> via free and open trade and investment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dirty="0" smtClean="0">
                <a:solidFill>
                  <a:srgbClr val="00B0F0"/>
                </a:solidFill>
              </a:rPr>
              <a:t> </a:t>
            </a:r>
            <a:r>
              <a:rPr lang="en-US" b="1" u="sng" dirty="0" smtClean="0">
                <a:solidFill>
                  <a:srgbClr val="92D050"/>
                </a:solidFill>
              </a:rPr>
              <a:t>Rank 2</a:t>
            </a:r>
            <a:r>
              <a:rPr lang="en-US" dirty="0" smtClean="0">
                <a:solidFill>
                  <a:srgbClr val="00B0F0"/>
                </a:solidFill>
              </a:rPr>
              <a:t>: </a:t>
            </a:r>
            <a:r>
              <a:rPr lang="en-US" sz="2400" dirty="0" smtClean="0">
                <a:solidFill>
                  <a:srgbClr val="00B0F0"/>
                </a:solidFill>
              </a:rPr>
              <a:t>Projects that </a:t>
            </a:r>
            <a:r>
              <a:rPr lang="en-US" sz="2400" u="sng" dirty="0" smtClean="0">
                <a:solidFill>
                  <a:srgbClr val="00B0F0"/>
                </a:solidFill>
              </a:rPr>
              <a:t>directly support the APEC </a:t>
            </a:r>
            <a:br>
              <a:rPr lang="en-US" sz="2400" u="sng" dirty="0" smtClean="0">
                <a:solidFill>
                  <a:srgbClr val="00B0F0"/>
                </a:solidFill>
              </a:rPr>
            </a:br>
            <a:r>
              <a:rPr lang="en-US" sz="2400" dirty="0" smtClean="0">
                <a:solidFill>
                  <a:srgbClr val="00B0F0"/>
                </a:solidFill>
              </a:rPr>
              <a:t>                    </a:t>
            </a:r>
            <a:r>
              <a:rPr lang="en-US" sz="2400" u="sng" dirty="0" smtClean="0">
                <a:solidFill>
                  <a:srgbClr val="00B0F0"/>
                </a:solidFill>
              </a:rPr>
              <a:t>Leaders’ Growth Strategy</a:t>
            </a:r>
            <a:endParaRPr lang="en-US" u="sng" dirty="0" smtClean="0">
              <a:solidFill>
                <a:srgbClr val="00B0F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b="1" u="sng" dirty="0" smtClean="0">
                <a:solidFill>
                  <a:srgbClr val="92D050"/>
                </a:solidFill>
              </a:rPr>
              <a:t>Rank 3</a:t>
            </a:r>
            <a:r>
              <a:rPr lang="en-US" dirty="0" smtClean="0">
                <a:solidFill>
                  <a:srgbClr val="00B0F0"/>
                </a:solidFill>
              </a:rPr>
              <a:t>:</a:t>
            </a:r>
            <a:r>
              <a:rPr lang="en-US" b="1" dirty="0" smtClean="0">
                <a:solidFill>
                  <a:srgbClr val="00B0F0"/>
                </a:solidFill>
              </a:rPr>
              <a:t> </a:t>
            </a:r>
            <a:r>
              <a:rPr lang="en-US" sz="2400" dirty="0" smtClean="0">
                <a:solidFill>
                  <a:srgbClr val="00B0F0"/>
                </a:solidFill>
              </a:rPr>
              <a:t>Projects that are </a:t>
            </a:r>
            <a:r>
              <a:rPr lang="en-US" sz="2400" u="sng" dirty="0" smtClean="0">
                <a:solidFill>
                  <a:srgbClr val="00B0F0"/>
                </a:solidFill>
              </a:rPr>
              <a:t>linked to other priorities </a:t>
            </a:r>
            <a:br>
              <a:rPr lang="en-US" sz="2400" u="sng" dirty="0" smtClean="0">
                <a:solidFill>
                  <a:srgbClr val="00B0F0"/>
                </a:solidFill>
              </a:rPr>
            </a:br>
            <a:r>
              <a:rPr lang="en-US" sz="2400" dirty="0" smtClean="0">
                <a:solidFill>
                  <a:srgbClr val="00B0F0"/>
                </a:solidFill>
              </a:rPr>
              <a:t>                    identified by Leaders and Ministers but are </a:t>
            </a:r>
            <a:br>
              <a:rPr lang="en-US" sz="2400" dirty="0" smtClean="0">
                <a:solidFill>
                  <a:srgbClr val="00B0F0"/>
                </a:solidFill>
              </a:rPr>
            </a:br>
            <a:r>
              <a:rPr lang="en-US" sz="2400" dirty="0" smtClean="0">
                <a:solidFill>
                  <a:srgbClr val="00B0F0"/>
                </a:solidFill>
              </a:rPr>
              <a:t>                    less closely linked to regional economic integration </a:t>
            </a:r>
            <a:endParaRPr lang="th-TH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357554" y="1595021"/>
            <a:ext cx="3000396" cy="526297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Balanced Growth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Strengthening financial markets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Inclusive Growth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Human resources development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Women and the economy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Sustainable Growth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Energy Efficiency/ Low Carbon </a:t>
            </a:r>
            <a:b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 Technology/ Renewable and </a:t>
            </a:r>
            <a:b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  alternative energy sources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Ocean &amp; Marine resources/ Food   </a:t>
            </a:r>
            <a:b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 Security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Combating illegal logging and </a:t>
            </a:r>
            <a:b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  associated trade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Secure Growth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Niigata APEC Action Plan on Food </a:t>
            </a:r>
            <a:b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 Security</a:t>
            </a:r>
          </a:p>
          <a:p>
            <a:pPr>
              <a:buFont typeface="Arial" pitchFamily="34" charset="0"/>
              <a:buChar char="•"/>
            </a:pP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Strengthening health system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Emergency preparedness and </a:t>
            </a:r>
            <a:b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 disaster management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Counter terrorism/ anti-money   </a:t>
            </a:r>
            <a:b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 laundering activities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Fighting corruption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en-US" sz="14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Innovative Growth</a:t>
            </a:r>
          </a:p>
          <a:p>
            <a:pPr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ahoma" pitchFamily="34" charset="0"/>
                <a:cs typeface="Tahoma" pitchFamily="34" charset="0"/>
              </a:rPr>
              <a:t> Education/ Innovation Policy</a:t>
            </a:r>
            <a:endParaRPr lang="th-TH" sz="1400" dirty="0">
              <a:solidFill>
                <a:schemeClr val="accent5">
                  <a:lumMod val="40000"/>
                  <a:lumOff val="6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APEC Priorities &amp; Funding Criteria</a:t>
            </a:r>
            <a:r>
              <a:rPr lang="en-US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en-US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</a:br>
            <a:endParaRPr lang="th-TH" u="sng" dirty="0">
              <a:solidFill>
                <a:schemeClr val="accent6">
                  <a:lumMod val="40000"/>
                  <a:lumOff val="6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Picture 4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0"/>
            <a:ext cx="1623902" cy="93909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85786" y="1142984"/>
            <a:ext cx="857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REI</a:t>
            </a:r>
            <a:endParaRPr lang="th-TH" b="1" dirty="0">
              <a:solidFill>
                <a:srgbClr val="FFC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1643050"/>
            <a:ext cx="3071802" cy="4770537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Strengthening multilateral </a:t>
            </a:r>
            <a:b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Trading system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Promoting SMEs Development</a:t>
            </a:r>
            <a:b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(+access to global market)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Enhancing Supply Chain </a:t>
            </a:r>
            <a:b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Connectivity (</a:t>
            </a:r>
            <a:r>
              <a:rPr lang="en-US" sz="1600" dirty="0" err="1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inclu</a:t>
            </a: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. Through </a:t>
            </a:r>
            <a:b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Infrastructure and Logistics </a:t>
            </a:r>
            <a:b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Cooperation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Investment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Services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Standard, conformity  </a:t>
            </a:r>
            <a:b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assessment, technical </a:t>
            </a:r>
            <a:b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regulations, and regulatory </a:t>
            </a:r>
            <a:b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cooperation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Trade &amp; Travel Facilitation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Ease of doing business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Information technology &amp;</a:t>
            </a:r>
            <a:b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 digital economy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ANSSR</a:t>
            </a:r>
            <a:endParaRPr lang="th-TH" sz="1600" dirty="0">
              <a:solidFill>
                <a:schemeClr val="accent6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1142984"/>
            <a:ext cx="64294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1</a:t>
            </a:r>
            <a:endParaRPr lang="th-TH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7620" y="1000108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APEC Leaders’ </a:t>
            </a:r>
            <a:br>
              <a:rPr lang="en-US" sz="18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</a:br>
            <a:r>
              <a:rPr lang="en-US" sz="18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growth strategy</a:t>
            </a:r>
            <a:endParaRPr lang="th-TH" sz="1800" b="1" dirty="0">
              <a:solidFill>
                <a:srgbClr val="00B0F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57554" y="1142984"/>
            <a:ext cx="64294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2</a:t>
            </a:r>
            <a:endParaRPr lang="th-TH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43768" y="1214422"/>
            <a:ext cx="2000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Other priorities</a:t>
            </a:r>
            <a:endParaRPr lang="th-TH" sz="1800" b="1" dirty="0">
              <a:solidFill>
                <a:srgbClr val="92D05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0826" y="1571612"/>
            <a:ext cx="2500330" cy="1815882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Activities which contribute to </a:t>
            </a:r>
            <a:r>
              <a:rPr lang="en-US" sz="1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balanced</a:t>
            </a:r>
            <a:r>
              <a:rPr lang="en-US" sz="1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, inclusive, sustainable, innovative and secure growth in the long term</a:t>
            </a: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Such as youth issues and tourism </a:t>
            </a:r>
            <a:endParaRPr lang="th-TH" sz="1600" dirty="0">
              <a:solidFill>
                <a:schemeClr val="accent3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0826" y="1142984"/>
            <a:ext cx="642942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3</a:t>
            </a:r>
            <a:endParaRPr lang="th-TH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pic>
        <p:nvPicPr>
          <p:cNvPr id="3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623902" cy="9390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285860"/>
            <a:ext cx="8715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Why should anyone consider applying for APEC funding?</a:t>
            </a:r>
            <a:endParaRPr lang="th-TH" sz="3600" b="1" dirty="0">
              <a:solidFill>
                <a:srgbClr val="00B0F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2571744"/>
            <a:ext cx="8143932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APEC will help  pay for certain parts of your </a:t>
            </a:r>
            <a:br>
              <a:rPr lang="en-US" sz="24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   project, especially for expenses related to </a:t>
            </a:r>
            <a:br>
              <a:rPr lang="en-US" sz="24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   speakers and participants.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Thailand will benefit the most.</a:t>
            </a:r>
          </a:p>
          <a:p>
            <a:pPr>
              <a:lnSpc>
                <a:spcPct val="150000"/>
              </a:lnSpc>
              <a:buFont typeface="Wingdings" pitchFamily="2" charset="2"/>
              <a:buChar char="v"/>
            </a:pPr>
            <a:r>
              <a:rPr lang="en-US" sz="24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It will be a good career experience for you, your </a:t>
            </a:r>
            <a:br>
              <a:rPr lang="en-US" sz="24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</a:br>
            <a:r>
              <a:rPr lang="en-US" sz="24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   colleagues and your organization.</a:t>
            </a:r>
          </a:p>
          <a:p>
            <a:endParaRPr lang="th-TH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pic>
        <p:nvPicPr>
          <p:cNvPr id="3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1623902" cy="9390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214422"/>
            <a:ext cx="8715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Before you get started, you will need:</a:t>
            </a:r>
            <a:endParaRPr lang="th-TH" sz="3200" b="1" dirty="0">
              <a:solidFill>
                <a:srgbClr val="00B0F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714488"/>
            <a:ext cx="814393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sz="24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Project topic/ title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4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Proponent economy(if desire), co-sponsoring   economies, other </a:t>
            </a:r>
            <a:r>
              <a:rPr lang="en-US" sz="2400" dirty="0" err="1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foras</a:t>
            </a:r>
            <a:r>
              <a:rPr lang="en-US" sz="24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and non-APEC stakeholders such as ABAC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4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Concept Note and Proposal Templates, including Excel Spreadsheet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4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Budget in mind (just a draft will do)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4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Guidebook on APEC Project (latest edition, if possible), and your Program Director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4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Timeline and Funding Criteria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4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“Dedication” (in a moment you will see why)</a:t>
            </a:r>
            <a:endParaRPr lang="th-TH" sz="2400" dirty="0">
              <a:solidFill>
                <a:srgbClr val="92D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pic>
        <p:nvPicPr>
          <p:cNvPr id="3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1623902" cy="9390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282" y="1214422"/>
            <a:ext cx="87154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What are there in the </a:t>
            </a:r>
            <a:br>
              <a:rPr lang="en-US" sz="40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</a:br>
            <a:r>
              <a:rPr lang="en-US" sz="40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Concept Note:</a:t>
            </a:r>
            <a:endParaRPr lang="th-TH" sz="4000" b="1" dirty="0">
              <a:solidFill>
                <a:srgbClr val="00B0F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2500306"/>
            <a:ext cx="564360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Summary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Relevance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Objectives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Multi-year Approach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Methodology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Budget</a:t>
            </a:r>
            <a:endParaRPr lang="th-TH" b="1" dirty="0">
              <a:solidFill>
                <a:srgbClr val="92D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pic>
        <p:nvPicPr>
          <p:cNvPr id="3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14290"/>
            <a:ext cx="1623902" cy="9390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44" y="1571612"/>
            <a:ext cx="8715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Why you should do your best:</a:t>
            </a:r>
            <a:endParaRPr lang="th-TH" sz="4000" b="1" dirty="0">
              <a:solidFill>
                <a:srgbClr val="00B0F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00166" y="2357430"/>
            <a:ext cx="564360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These items will reappear in the Project Proposal.</a:t>
            </a:r>
          </a:p>
          <a:p>
            <a:pPr marL="514350" indent="-514350">
              <a:buFont typeface="+mj-lt"/>
              <a:buAutoNum type="arabicParenR"/>
            </a:pPr>
            <a:r>
              <a:rPr lang="en-US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The well-written concept not will not only look good in the eyes of APEC, but your fellow co-sponsoring economies as well.</a:t>
            </a:r>
            <a:endParaRPr lang="th-TH" b="1" dirty="0">
              <a:solidFill>
                <a:srgbClr val="92D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1428736"/>
            <a:ext cx="857256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APEC</a:t>
            </a:r>
            <a:r>
              <a:rPr lang="en-US" sz="13800" b="1" dirty="0" smtClean="0">
                <a:solidFill>
                  <a:srgbClr val="00B0F0"/>
                </a:solidFill>
                <a:cs typeface="FreesiaUPC" pitchFamily="34" charset="-34"/>
              </a:rPr>
              <a:t> </a:t>
            </a:r>
            <a:r>
              <a:rPr lang="th-TH" sz="11500" b="1" dirty="0" smtClean="0">
                <a:solidFill>
                  <a:srgbClr val="92D050"/>
                </a:solidFill>
                <a:cs typeface="FreesiaUPC" pitchFamily="34" charset="-34"/>
              </a:rPr>
              <a:t>เอเปค</a:t>
            </a:r>
            <a:r>
              <a:rPr lang="th-TH" sz="13800" dirty="0" smtClean="0">
                <a:solidFill>
                  <a:srgbClr val="FFC000"/>
                </a:solidFill>
                <a:cs typeface="FreesiaUPC" pitchFamily="34" charset="-34"/>
              </a:rPr>
              <a:t> </a:t>
            </a:r>
            <a:br>
              <a:rPr lang="th-TH" sz="13800" dirty="0" smtClean="0">
                <a:solidFill>
                  <a:srgbClr val="FFC000"/>
                </a:solidFill>
                <a:cs typeface="FreesiaUPC" pitchFamily="34" charset="-34"/>
              </a:rPr>
            </a:br>
            <a:endParaRPr lang="th-TH" sz="4000" dirty="0">
              <a:solidFill>
                <a:srgbClr val="FFC000"/>
              </a:solidFill>
              <a:cs typeface="FreesiaUPC" pitchFamily="34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57290" y="2928934"/>
            <a:ext cx="64087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8000" b="1" dirty="0">
                <a:solidFill>
                  <a:srgbClr val="FFC000"/>
                </a:solidFill>
                <a:cs typeface="FreesiaUPC" pitchFamily="34" charset="-34"/>
              </a:rPr>
              <a:t>คืออะไร?</a:t>
            </a:r>
            <a:endParaRPr lang="th-TH" sz="3200" b="1" dirty="0">
              <a:solidFill>
                <a:srgbClr val="FFC000"/>
              </a:solidFill>
              <a:cs typeface="FreesiaUPC" pitchFamily="34" charset="-34"/>
            </a:endParaRPr>
          </a:p>
          <a:p>
            <a:pPr algn="ctr"/>
            <a:endParaRPr lang="th-TH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pic>
        <p:nvPicPr>
          <p:cNvPr id="3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623902" cy="9390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142984"/>
            <a:ext cx="9286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Here comes the Multi-year Project Proposal:</a:t>
            </a:r>
            <a:endParaRPr lang="th-TH" sz="3200" b="1" dirty="0">
              <a:solidFill>
                <a:srgbClr val="00B0F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1571612"/>
            <a:ext cx="8858312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The Proposal has 19 questions, basically asking for 5 main things.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SECTION A</a:t>
            </a:r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: </a:t>
            </a:r>
            <a:r>
              <a:rPr lang="en-US" sz="1800" b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Relevance to APEC</a:t>
            </a:r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1600" dirty="0" smtClean="0">
                <a:solidFill>
                  <a:schemeClr val="tx1">
                    <a:lumMod val="95000"/>
                  </a:schemeClr>
                </a:solidFill>
                <a:latin typeface="Tahoma" pitchFamily="34" charset="0"/>
                <a:cs typeface="Tahoma" pitchFamily="34" charset="0"/>
              </a:rPr>
              <a:t>Why should APEC pay for this project? Can’t you pay for regular project instead of a multi-year one?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SECTION B</a:t>
            </a:r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: </a:t>
            </a:r>
            <a:r>
              <a:rPr lang="en-US" sz="1800" b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Project Effectiveness</a:t>
            </a:r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1600" dirty="0" smtClean="0">
                <a:solidFill>
                  <a:schemeClr val="tx1">
                    <a:lumMod val="95000"/>
                  </a:schemeClr>
                </a:solidFill>
                <a:latin typeface="Tahoma" pitchFamily="34" charset="0"/>
                <a:cs typeface="Tahoma" pitchFamily="34" charset="0"/>
              </a:rPr>
              <a:t>How do you ensure that everything will be carried out as planned? What are possible risks and how do you plan to manage them?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SECTION C</a:t>
            </a:r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: </a:t>
            </a:r>
            <a:r>
              <a:rPr lang="en-US" sz="1800" b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Project Efficiency</a:t>
            </a:r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>Is this project a good value for APEC money?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SECTION D</a:t>
            </a:r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: </a:t>
            </a:r>
            <a:r>
              <a:rPr lang="en-US" sz="1800" b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Project Impact</a:t>
            </a:r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>Who are the direct beneficiaries? How do you address gender issue?</a:t>
            </a:r>
          </a:p>
          <a:p>
            <a:pPr marL="971550" lvl="1" indent="-514350">
              <a:buFont typeface="Arial" pitchFamily="34" charset="0"/>
              <a:buChar char="•"/>
            </a:pPr>
            <a:r>
              <a:rPr lang="en-US" sz="18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SECTION E</a:t>
            </a:r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: </a:t>
            </a:r>
            <a:r>
              <a:rPr lang="en-US" sz="1800" b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Project Sustainability</a:t>
            </a:r>
            <a:r>
              <a:rPr lang="en-US" sz="18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: 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>How do you ensure that this project will not get lost in time?</a:t>
            </a:r>
            <a:endParaRPr lang="th-TH" sz="18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500570"/>
            <a:ext cx="84296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“These questions will come back again during the quality assessment by BMC.”</a:t>
            </a:r>
            <a:endParaRPr lang="th-TH" sz="1600" b="1" dirty="0">
              <a:solidFill>
                <a:srgbClr val="00B0F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4786322"/>
            <a:ext cx="8286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Don’t forget the project Quality Assessment Framework (QAF) completed by your fellow co-sponsoring economies.</a:t>
            </a:r>
          </a:p>
          <a:p>
            <a:pPr>
              <a:buFont typeface="Arial" pitchFamily="34" charset="0"/>
              <a:buChar char="•"/>
            </a:pPr>
            <a:r>
              <a:rPr lang="en-US" sz="16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APEC allows up to 3 months for proposal development to satisfactory quality.</a:t>
            </a:r>
            <a:endParaRPr lang="th-TH" sz="1600" b="1" dirty="0">
              <a:solidFill>
                <a:srgbClr val="92D05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5876"/>
            <a:ext cx="9149892" cy="6853586"/>
          </a:xfrm>
          <a:prstGeom prst="rect">
            <a:avLst/>
          </a:prstGeom>
        </p:spPr>
      </p:pic>
      <p:pic>
        <p:nvPicPr>
          <p:cNvPr id="3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623902" cy="9390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142984"/>
            <a:ext cx="9286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Once your project has been approved by APEC,</a:t>
            </a:r>
            <a:br>
              <a:rPr lang="en-US" sz="24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</a:br>
            <a:r>
              <a:rPr lang="en-US" sz="24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 here’s what’s going to happen.</a:t>
            </a:r>
            <a:endParaRPr lang="th-TH" sz="2400" b="1" dirty="0">
              <a:solidFill>
                <a:srgbClr val="00B0F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214554"/>
            <a:ext cx="821537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sz="18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Contract signing by PO.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18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Implementation according to project timeline indicated in the Proposal.</a:t>
            </a:r>
          </a:p>
          <a:p>
            <a:pPr marL="1428750" lvl="2" indent="-514350">
              <a:buFont typeface="Wingdings" pitchFamily="2" charset="2"/>
              <a:buChar char="Ø"/>
            </a:pPr>
            <a:r>
              <a:rPr lang="en-US" sz="18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Timeline</a:t>
            </a:r>
          </a:p>
          <a:p>
            <a:pPr marL="1428750" lvl="2" indent="-514350">
              <a:buFont typeface="Wingdings" pitchFamily="2" charset="2"/>
              <a:buChar char="Ø"/>
            </a:pPr>
            <a:r>
              <a:rPr lang="en-US" sz="18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Budget: Mainly Focus on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18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Monitoring reports:</a:t>
            </a:r>
          </a:p>
          <a:p>
            <a:pPr marL="1428750" lvl="2" indent="-514350">
              <a:buFont typeface="Wingdings" pitchFamily="2" charset="2"/>
              <a:buChar char="Ø"/>
            </a:pPr>
            <a:r>
              <a:rPr lang="en-US" sz="18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Project Monitoring Reports, due on Feb 1</a:t>
            </a:r>
            <a:r>
              <a:rPr lang="en-US" sz="1800" baseline="300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st</a:t>
            </a:r>
            <a:r>
              <a:rPr lang="en-US" sz="18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And Aug 1</a:t>
            </a:r>
            <a:r>
              <a:rPr lang="en-US" sz="1800" baseline="300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st</a:t>
            </a:r>
            <a:r>
              <a:rPr lang="en-US" sz="18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 each year</a:t>
            </a:r>
          </a:p>
          <a:p>
            <a:pPr marL="1428750" lvl="2" indent="-514350">
              <a:buFont typeface="Wingdings" pitchFamily="2" charset="2"/>
              <a:buChar char="Ø"/>
            </a:pPr>
            <a:r>
              <a:rPr lang="en-US" sz="18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August Monitoring Report, mainly for funds allocation for the next calendar year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18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Completion Report: Due within 2 months after project completion. This is mandatory, otherwise you will not be able to submit another concept note.</a:t>
            </a:r>
          </a:p>
          <a:p>
            <a:pPr marL="1428750" lvl="2" indent="-514350"/>
            <a:endParaRPr lang="en-US" sz="1800" dirty="0" smtClean="0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pic>
        <p:nvPicPr>
          <p:cNvPr id="3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623902" cy="93909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1285860"/>
            <a:ext cx="92869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Tips for the project-Overseers-to-be:</a:t>
            </a:r>
            <a:endParaRPr lang="th-TH" sz="3200" b="1" dirty="0">
              <a:solidFill>
                <a:srgbClr val="00B0F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857364"/>
            <a:ext cx="8215370" cy="372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Know your strengths and weaknesses.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Find a good partner, if you want one.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Build strong professional relationships with your APEC colleagues.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Promote your project at APEC events.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Be precise and know all the rules when it comes to writing the concept note and proposal.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arenR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Stay in touch with your PD and MFA colleagues.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pic>
        <p:nvPicPr>
          <p:cNvPr id="3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1623902" cy="93909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857224" y="2857496"/>
            <a:ext cx="771530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/>
              <a:t>-ขอขอบคุณข้อมูลจาก-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FFC000"/>
                </a:solidFill>
              </a:rPr>
              <a:t>Rutchanee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Uerpairojkit</a:t>
            </a:r>
            <a:endParaRPr lang="en-US" sz="2400" dirty="0" smtClean="0">
              <a:solidFill>
                <a:srgbClr val="FFC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2400" dirty="0" err="1" smtClean="0">
                <a:solidFill>
                  <a:srgbClr val="FFC000"/>
                </a:solidFill>
              </a:rPr>
              <a:t>Preechya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err="1" smtClean="0">
                <a:solidFill>
                  <a:srgbClr val="FFC000"/>
                </a:solidFill>
              </a:rPr>
              <a:t>Sinprasert</a:t>
            </a:r>
            <a:endParaRPr lang="en-US" sz="2400" dirty="0" smtClean="0">
              <a:solidFill>
                <a:srgbClr val="FFC000"/>
              </a:solidFill>
            </a:endParaRPr>
          </a:p>
          <a:p>
            <a:pPr marL="514350" indent="-514350"/>
            <a:r>
              <a:rPr lang="en-US" sz="2400" dirty="0" smtClean="0"/>
              <a:t>       </a:t>
            </a:r>
            <a:r>
              <a:rPr lang="en-US" sz="2000" dirty="0" smtClean="0">
                <a:solidFill>
                  <a:srgbClr val="92D050"/>
                </a:solidFill>
              </a:rPr>
              <a:t>Department of International Economic Affairs,</a:t>
            </a:r>
            <a:br>
              <a:rPr lang="en-US" sz="2000" dirty="0" smtClean="0">
                <a:solidFill>
                  <a:srgbClr val="92D050"/>
                </a:solidFill>
              </a:rPr>
            </a:br>
            <a:r>
              <a:rPr lang="en-US" sz="2000" dirty="0" smtClean="0">
                <a:solidFill>
                  <a:srgbClr val="92D050"/>
                </a:solidFill>
              </a:rPr>
              <a:t> Ministry of Foreign Affairs</a:t>
            </a:r>
            <a:endParaRPr lang="en-US" sz="2400" dirty="0" smtClean="0">
              <a:solidFill>
                <a:srgbClr val="92D050"/>
              </a:solidFill>
            </a:endParaRPr>
          </a:p>
          <a:p>
            <a:pPr marL="514350" indent="-514350"/>
            <a:r>
              <a:rPr lang="en-US" sz="2400" dirty="0" smtClean="0">
                <a:solidFill>
                  <a:srgbClr val="FFC000"/>
                </a:solidFill>
              </a:rPr>
              <a:t>3.    </a:t>
            </a:r>
            <a:r>
              <a:rPr lang="th-TH" sz="2400" b="1" dirty="0" smtClean="0">
                <a:solidFill>
                  <a:srgbClr val="FFC000"/>
                </a:solidFill>
              </a:rPr>
              <a:t>ดร.ณัฏฐชา วงษ์พานิช </a:t>
            </a:r>
            <a:r>
              <a:rPr lang="th-TH" sz="2400" b="1" dirty="0" smtClean="0">
                <a:solidFill>
                  <a:srgbClr val="92D050"/>
                </a:solidFill>
              </a:rPr>
              <a:t>สำนักงาน ป.ป.ช.</a:t>
            </a:r>
            <a:endParaRPr lang="en-US" sz="2400" b="1" dirty="0" smtClean="0">
              <a:solidFill>
                <a:srgbClr val="92D050"/>
              </a:solidFill>
            </a:endParaRPr>
          </a:p>
          <a:p>
            <a:pPr marL="514350" indent="-514350"/>
            <a:endParaRPr lang="th-TH" dirty="0"/>
          </a:p>
        </p:txBody>
      </p:sp>
      <p:sp>
        <p:nvSpPr>
          <p:cNvPr id="8" name="TextBox 7"/>
          <p:cNvSpPr txBox="1"/>
          <p:nvPr/>
        </p:nvSpPr>
        <p:spPr>
          <a:xfrm>
            <a:off x="571472" y="1571612"/>
            <a:ext cx="8072494" cy="1000132"/>
          </a:xfrm>
          <a:prstGeom prst="rect">
            <a:avLst/>
          </a:prstGeom>
          <a:noFill/>
        </p:spPr>
        <p:txBody>
          <a:bodyPr wrap="square" rtlCol="0">
            <a:prstTxWarp prst="textInflate">
              <a:avLst>
                <a:gd name="adj" fmla="val 20000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000" b="1" spc="50" dirty="0" smtClean="0">
                <a:ln w="11430"/>
                <a:solidFill>
                  <a:srgbClr val="FF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gency FB" pitchFamily="34" charset="0"/>
                <a:cs typeface="Tahoma" pitchFamily="34" charset="0"/>
              </a:rPr>
              <a:t>Thank you for your attention </a:t>
            </a:r>
            <a:endParaRPr lang="th-TH" sz="4000" b="1" spc="50" dirty="0">
              <a:ln w="11430"/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gency FB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4786322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b="1" dirty="0" smtClean="0">
                <a:solidFill>
                  <a:srgbClr val="92D050"/>
                </a:solidFill>
                <a:cs typeface="EucrosiaUPC" pitchFamily="18" charset="-34"/>
              </a:rPr>
              <a:t>ความร่วมมือทางเศรษฐกิจในเอเชีย-แปซิฟิก</a:t>
            </a:r>
            <a:endParaRPr lang="th-TH" sz="5400" b="1" dirty="0">
              <a:solidFill>
                <a:srgbClr val="92D050"/>
              </a:solidFill>
              <a:cs typeface="EucrosiaUPC" pitchFamily="18" charset="-34"/>
            </a:endParaRPr>
          </a:p>
        </p:txBody>
      </p:sp>
      <p:pic>
        <p:nvPicPr>
          <p:cNvPr id="6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1142984"/>
            <a:ext cx="6053058" cy="35004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14348" y="1643050"/>
            <a:ext cx="72866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200" b="1" dirty="0" smtClean="0">
                <a:solidFill>
                  <a:srgbClr val="FFC000"/>
                </a:solidFill>
                <a:cs typeface="FreesiaUPC" pitchFamily="34" charset="-34"/>
              </a:rPr>
              <a:t>ปัจจุบันมีสมาชิก 21 เขตเศรษฐกิจ ได้แก่</a:t>
            </a:r>
            <a:endParaRPr lang="th-TH" sz="3200" b="1" dirty="0">
              <a:solidFill>
                <a:srgbClr val="FFC000"/>
              </a:solidFill>
              <a:cs typeface="FreesiaUPC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143116"/>
            <a:ext cx="50720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 Australia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 Brunei Darussalam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 Canada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 Chile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 People’s Republic of China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 Hong Kong, China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 Indonesia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 Japan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 Republic of Korea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2910" y="1071546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 สมาชิก </a:t>
            </a:r>
            <a:r>
              <a:rPr lang="en-US" sz="36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APEC</a:t>
            </a:r>
            <a:endParaRPr lang="th-TH" sz="3600" b="1" dirty="0">
              <a:solidFill>
                <a:srgbClr val="00B0F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0562" y="2071678"/>
            <a:ext cx="478634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Malaysia</a:t>
            </a:r>
          </a:p>
          <a:p>
            <a:pPr>
              <a:buFont typeface="Wingdings 2"/>
              <a:buChar char="²"/>
            </a:pPr>
            <a:r>
              <a:rPr lang="en-US" sz="2000" b="1" dirty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</a:t>
            </a: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Mexico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New Zealand</a:t>
            </a:r>
          </a:p>
          <a:p>
            <a:pPr>
              <a:buFont typeface="Wingdings 2"/>
              <a:buChar char="²"/>
            </a:pPr>
            <a:r>
              <a:rPr lang="en-US" sz="2000" b="1" dirty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</a:t>
            </a: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Papua New Guinea</a:t>
            </a:r>
          </a:p>
          <a:p>
            <a:pPr>
              <a:buFont typeface="Wingdings 2"/>
              <a:buChar char="²"/>
            </a:pPr>
            <a:r>
              <a:rPr lang="en-US" sz="2000" b="1" dirty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</a:t>
            </a: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Republic of the Philippines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Singapore</a:t>
            </a:r>
          </a:p>
          <a:p>
            <a:pPr>
              <a:buFont typeface="Wingdings 2"/>
              <a:buChar char="²"/>
            </a:pPr>
            <a:r>
              <a:rPr lang="en-US" sz="2000" b="1" dirty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</a:t>
            </a: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Chinese Taipei</a:t>
            </a:r>
          </a:p>
          <a:p>
            <a:pPr>
              <a:buFont typeface="Wingdings 2"/>
              <a:buChar char="²"/>
            </a:pPr>
            <a:r>
              <a:rPr lang="en-US" sz="2000" b="1" dirty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</a:t>
            </a: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Thailand</a:t>
            </a:r>
          </a:p>
          <a:p>
            <a:pPr>
              <a:buFont typeface="Wingdings 2"/>
              <a:buChar char="²"/>
            </a:pPr>
            <a:r>
              <a:rPr lang="en-US" sz="2000" b="1" dirty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</a:t>
            </a: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United States of America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00562" y="4786322"/>
            <a:ext cx="47863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Peru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Russia</a:t>
            </a:r>
          </a:p>
          <a:p>
            <a:pPr>
              <a:buFont typeface="Wingdings 2"/>
              <a:buChar char="²"/>
            </a:pPr>
            <a:r>
              <a:rPr lang="en-US" sz="2000" b="1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  <a:sym typeface="Wingdings 2"/>
              </a:rPr>
              <a:t>   Vietnam</a:t>
            </a:r>
          </a:p>
        </p:txBody>
      </p:sp>
      <p:pic>
        <p:nvPicPr>
          <p:cNvPr id="9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1142984"/>
            <a:ext cx="1729445" cy="1000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1538" y="1553770"/>
            <a:ext cx="7215238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5400" b="1" i="1" dirty="0" smtClean="0">
                <a:solidFill>
                  <a:srgbClr val="00B0F0"/>
                </a:solidFill>
                <a:cs typeface="FreesiaUPC" pitchFamily="34" charset="-34"/>
              </a:rPr>
              <a:t>เอเปค</a:t>
            </a:r>
            <a:r>
              <a:rPr lang="th-TH" sz="4800" b="1" dirty="0" smtClean="0">
                <a:solidFill>
                  <a:srgbClr val="FFC000"/>
                </a:solidFill>
                <a:cs typeface="FreesiaUPC" pitchFamily="34" charset="-34"/>
              </a:rPr>
              <a:t>สถาปนาขึ้นเมื่อ พ.ศ.2532 (ค.ศ.1889)</a:t>
            </a:r>
          </a:p>
          <a:p>
            <a:pPr lvl="1">
              <a:buFont typeface="Wingdings" pitchFamily="2" charset="2"/>
              <a:buChar char="v"/>
            </a:pPr>
            <a:r>
              <a:rPr lang="th-TH" sz="3600" dirty="0" smtClean="0">
                <a:solidFill>
                  <a:srgbClr val="92D050"/>
                </a:solidFill>
                <a:cs typeface="FreesiaUPC" pitchFamily="34" charset="-34"/>
              </a:rPr>
              <a:t> เครื่องมือสำคัญในการกระตุ้นให้เกิดการ</a:t>
            </a:r>
            <a:br>
              <a:rPr lang="th-TH" sz="3600" dirty="0" smtClean="0">
                <a:solidFill>
                  <a:srgbClr val="92D050"/>
                </a:solidFill>
                <a:cs typeface="FreesiaUPC" pitchFamily="34" charset="-34"/>
              </a:rPr>
            </a:br>
            <a:r>
              <a:rPr lang="th-TH" sz="3600" dirty="0" smtClean="0">
                <a:solidFill>
                  <a:srgbClr val="92D050"/>
                </a:solidFill>
                <a:cs typeface="FreesiaUPC" pitchFamily="34" charset="-34"/>
              </a:rPr>
              <a:t>     เปิดเสรีทางการค้า</a:t>
            </a:r>
          </a:p>
          <a:p>
            <a:pPr lvl="1">
              <a:buFont typeface="Wingdings" pitchFamily="2" charset="2"/>
              <a:buChar char="v"/>
            </a:pPr>
            <a:r>
              <a:rPr lang="th-TH" sz="3600" dirty="0" smtClean="0">
                <a:solidFill>
                  <a:srgbClr val="92D050"/>
                </a:solidFill>
                <a:cs typeface="FreesiaUPC" pitchFamily="34" charset="-34"/>
              </a:rPr>
              <a:t> ร่วมมือทางเศรษฐกิจอย่างจริงจัง</a:t>
            </a:r>
          </a:p>
          <a:p>
            <a:pPr lvl="1"/>
            <a:r>
              <a:rPr lang="th-TH" dirty="0" smtClean="0">
                <a:solidFill>
                  <a:srgbClr val="FFC000"/>
                </a:solidFill>
              </a:rPr>
              <a:t>	</a:t>
            </a:r>
            <a:endParaRPr lang="th-TH" dirty="0">
              <a:solidFill>
                <a:srgbClr val="FFC000"/>
              </a:solidFill>
            </a:endParaRPr>
          </a:p>
        </p:txBody>
      </p:sp>
      <p:pic>
        <p:nvPicPr>
          <p:cNvPr id="5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500042"/>
            <a:ext cx="1838216" cy="106303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8662" y="1556792"/>
            <a:ext cx="6858048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400" b="1" u="sng" dirty="0" smtClean="0">
                <a:solidFill>
                  <a:srgbClr val="FFC000"/>
                </a:solidFill>
                <a:cs typeface="FreesiaUPC" pitchFamily="34" charset="-34"/>
              </a:rPr>
              <a:t>หลักการของ</a:t>
            </a:r>
            <a:r>
              <a:rPr lang="th-TH" sz="4800" b="1" i="1" u="sng" dirty="0" smtClean="0">
                <a:solidFill>
                  <a:srgbClr val="00B0F0"/>
                </a:solidFill>
                <a:cs typeface="FreesiaUPC" pitchFamily="34" charset="-34"/>
              </a:rPr>
              <a:t>เอเปค</a:t>
            </a:r>
          </a:p>
          <a:p>
            <a:pPr lvl="1">
              <a:buFont typeface="Wingdings" pitchFamily="2" charset="2"/>
              <a:buChar char="v"/>
            </a:pPr>
            <a:r>
              <a:rPr lang="th-TH" sz="4000" dirty="0" smtClean="0">
                <a:solidFill>
                  <a:srgbClr val="92D050"/>
                </a:solidFill>
                <a:cs typeface="FreesiaUPC" pitchFamily="34" charset="-34"/>
              </a:rPr>
              <a:t> หารืออย่างตรงไปตรงมา มิใช่การเจรจา</a:t>
            </a:r>
          </a:p>
          <a:p>
            <a:pPr lvl="1">
              <a:buFont typeface="Wingdings" pitchFamily="2" charset="2"/>
              <a:buChar char="v"/>
            </a:pPr>
            <a:r>
              <a:rPr lang="th-TH" sz="4000" dirty="0">
                <a:solidFill>
                  <a:srgbClr val="92D050"/>
                </a:solidFill>
                <a:cs typeface="FreesiaUPC" pitchFamily="34" charset="-34"/>
              </a:rPr>
              <a:t> </a:t>
            </a:r>
            <a:r>
              <a:rPr lang="th-TH" sz="4000" dirty="0" smtClean="0">
                <a:solidFill>
                  <a:srgbClr val="92D050"/>
                </a:solidFill>
                <a:cs typeface="FreesiaUPC" pitchFamily="34" charset="-34"/>
              </a:rPr>
              <a:t>เป็นเวทีเพื่อความร่วมมือบนพื้นฐานของ</a:t>
            </a:r>
            <a:br>
              <a:rPr lang="th-TH" sz="4000" dirty="0" smtClean="0">
                <a:solidFill>
                  <a:srgbClr val="92D050"/>
                </a:solidFill>
                <a:cs typeface="FreesiaUPC" pitchFamily="34" charset="-34"/>
              </a:rPr>
            </a:br>
            <a:r>
              <a:rPr lang="th-TH" sz="4000" dirty="0" smtClean="0">
                <a:solidFill>
                  <a:srgbClr val="92D050"/>
                </a:solidFill>
                <a:cs typeface="FreesiaUPC" pitchFamily="34" charset="-34"/>
              </a:rPr>
              <a:t>     ฉันทามติ </a:t>
            </a:r>
            <a:r>
              <a:rPr lang="en-US" sz="4000" dirty="0" smtClean="0">
                <a:solidFill>
                  <a:srgbClr val="92D050"/>
                </a:solidFill>
                <a:cs typeface="FreesiaUPC" pitchFamily="34" charset="-34"/>
              </a:rPr>
              <a:t>(Consensus) </a:t>
            </a:r>
            <a:r>
              <a:rPr lang="th-TH" sz="4000" dirty="0" smtClean="0">
                <a:solidFill>
                  <a:srgbClr val="92D050"/>
                </a:solidFill>
                <a:cs typeface="FreesiaUPC" pitchFamily="34" charset="-34"/>
              </a:rPr>
              <a:t>และความ</a:t>
            </a:r>
            <a:br>
              <a:rPr lang="th-TH" sz="4000" dirty="0" smtClean="0">
                <a:solidFill>
                  <a:srgbClr val="92D050"/>
                </a:solidFill>
                <a:cs typeface="FreesiaUPC" pitchFamily="34" charset="-34"/>
              </a:rPr>
            </a:br>
            <a:r>
              <a:rPr lang="th-TH" sz="4000" dirty="0" smtClean="0">
                <a:solidFill>
                  <a:srgbClr val="92D050"/>
                </a:solidFill>
                <a:cs typeface="FreesiaUPC" pitchFamily="34" charset="-34"/>
              </a:rPr>
              <a:t>     สมัครใจ</a:t>
            </a:r>
            <a:r>
              <a:rPr lang="en-US" sz="4000" dirty="0" smtClean="0">
                <a:solidFill>
                  <a:srgbClr val="92D050"/>
                </a:solidFill>
                <a:cs typeface="FreesiaUPC" pitchFamily="34" charset="-34"/>
              </a:rPr>
              <a:t>(Voluntary) </a:t>
            </a:r>
            <a:r>
              <a:rPr lang="th-TH" sz="4000" dirty="0" smtClean="0">
                <a:solidFill>
                  <a:srgbClr val="92D050"/>
                </a:solidFill>
                <a:cs typeface="FreesiaUPC" pitchFamily="34" charset="-34"/>
              </a:rPr>
              <a:t>ของทุกฝ่าย</a:t>
            </a:r>
            <a:r>
              <a:rPr lang="en-US" sz="4000" dirty="0" smtClean="0">
                <a:solidFill>
                  <a:srgbClr val="92D050"/>
                </a:solidFill>
                <a:cs typeface="FreesiaUPC" pitchFamily="34" charset="-34"/>
              </a:rPr>
              <a:t> </a:t>
            </a:r>
            <a:endParaRPr lang="th-TH" dirty="0">
              <a:solidFill>
                <a:srgbClr val="92D050"/>
              </a:solidFill>
              <a:cs typeface="FreesiaUPC" pitchFamily="34" charset="-34"/>
            </a:endParaRPr>
          </a:p>
        </p:txBody>
      </p:sp>
      <p:pic>
        <p:nvPicPr>
          <p:cNvPr id="5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28604"/>
            <a:ext cx="1976509" cy="1143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37" name="ตัวเชื่อมต่อตรง 1036"/>
          <p:cNvCxnSpPr/>
          <p:nvPr/>
        </p:nvCxnSpPr>
        <p:spPr>
          <a:xfrm>
            <a:off x="1393009" y="2583886"/>
            <a:ext cx="0" cy="7869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ตัวเชื่อมต่อตรง 46"/>
          <p:cNvCxnSpPr/>
          <p:nvPr/>
        </p:nvCxnSpPr>
        <p:spPr>
          <a:xfrm>
            <a:off x="3286116" y="2583886"/>
            <a:ext cx="0" cy="7869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ตัวเชื่อมต่อตรง 47"/>
          <p:cNvCxnSpPr/>
          <p:nvPr/>
        </p:nvCxnSpPr>
        <p:spPr>
          <a:xfrm>
            <a:off x="6357950" y="2583886"/>
            <a:ext cx="0" cy="7869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8" name="ตัวเชื่อมต่อตรง 1027"/>
          <p:cNvCxnSpPr/>
          <p:nvPr/>
        </p:nvCxnSpPr>
        <p:spPr>
          <a:xfrm>
            <a:off x="3336935" y="835094"/>
            <a:ext cx="0" cy="5750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ตัวเชื่อมต่อตรง 29"/>
          <p:cNvCxnSpPr/>
          <p:nvPr/>
        </p:nvCxnSpPr>
        <p:spPr>
          <a:xfrm>
            <a:off x="7164387" y="812195"/>
            <a:ext cx="0" cy="100013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ตัวเชื่อมต่อตรง 2"/>
          <p:cNvCxnSpPr>
            <a:stCxn id="6" idx="2"/>
          </p:cNvCxnSpPr>
          <p:nvPr/>
        </p:nvCxnSpPr>
        <p:spPr>
          <a:xfrm>
            <a:off x="5250661" y="981472"/>
            <a:ext cx="0" cy="18045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1857388" cy="107412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786050" y="142852"/>
            <a:ext cx="55007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Arial Narrow" pitchFamily="34" charset="0"/>
                <a:cs typeface="Tahoma" pitchFamily="34" charset="0"/>
              </a:rPr>
              <a:t>ASIA-PACIFIC  ECONOMIC  COOPERATION</a:t>
            </a:r>
            <a:endParaRPr lang="th-TH" sz="2400" b="1" dirty="0">
              <a:latin typeface="Arial Narrow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29124" y="642918"/>
            <a:ext cx="1643074" cy="338554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</a:rPr>
              <a:t>Leaders’ Meeting</a:t>
            </a:r>
            <a:endParaRPr lang="th-TH" sz="1600" b="1" dirty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1071546"/>
            <a:ext cx="1727052" cy="338554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</a:rPr>
              <a:t>Ministerial Meeting</a:t>
            </a:r>
            <a:endParaRPr lang="th-TH" sz="1600" b="1" dirty="0"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86512" y="1071546"/>
            <a:ext cx="178595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latin typeface="Arial Narrow" pitchFamily="34" charset="0"/>
              </a:rPr>
              <a:t>Sectoral</a:t>
            </a:r>
            <a:r>
              <a:rPr lang="en-US" sz="1600" b="1" dirty="0" smtClean="0">
                <a:latin typeface="Arial Narrow" pitchFamily="34" charset="0"/>
              </a:rPr>
              <a:t/>
            </a:r>
            <a:br>
              <a:rPr lang="en-US" sz="1600" b="1" dirty="0" smtClean="0">
                <a:latin typeface="Arial Narrow" pitchFamily="34" charset="0"/>
              </a:rPr>
            </a:br>
            <a:r>
              <a:rPr lang="en-US" sz="1600" b="1" dirty="0" smtClean="0">
                <a:latin typeface="Arial Narrow" pitchFamily="34" charset="0"/>
              </a:rPr>
              <a:t>Ministerial Meetings</a:t>
            </a:r>
            <a:endParaRPr lang="th-TH" sz="1600" b="1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36" y="1071546"/>
            <a:ext cx="1643074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</a:rPr>
              <a:t>APEC Business</a:t>
            </a:r>
            <a:br>
              <a:rPr lang="en-US" sz="1600" b="1" dirty="0" smtClean="0">
                <a:latin typeface="Arial Narrow" pitchFamily="34" charset="0"/>
              </a:rPr>
            </a:br>
            <a:r>
              <a:rPr lang="en-US" sz="1600" b="1" dirty="0" smtClean="0">
                <a:latin typeface="Arial Narrow" pitchFamily="34" charset="0"/>
              </a:rPr>
              <a:t>Advisory Council</a:t>
            </a:r>
            <a:endParaRPr lang="th-TH" sz="1600" b="1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7020" y="1591377"/>
            <a:ext cx="1643074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</a:rPr>
              <a:t>Senior Officers’ Meetings</a:t>
            </a:r>
            <a:endParaRPr lang="th-TH" sz="1600" b="1" dirty="0"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86512" y="1785926"/>
            <a:ext cx="1785950" cy="58477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</a:rPr>
              <a:t>Senior Finance </a:t>
            </a:r>
            <a:br>
              <a:rPr lang="en-US" sz="1600" b="1" dirty="0" smtClean="0">
                <a:latin typeface="Arial Narrow" pitchFamily="34" charset="0"/>
              </a:rPr>
            </a:br>
            <a:r>
              <a:rPr lang="en-US" sz="1600" b="1" dirty="0" smtClean="0">
                <a:latin typeface="Arial Narrow" pitchFamily="34" charset="0"/>
              </a:rPr>
              <a:t>Officers’ Meetings</a:t>
            </a:r>
            <a:r>
              <a:rPr lang="en-US" sz="1600" dirty="0" smtClean="0">
                <a:latin typeface="Arial Narrow" pitchFamily="34" charset="0"/>
              </a:rPr>
              <a:t>*</a:t>
            </a:r>
            <a:endParaRPr lang="th-TH" sz="1600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1680" y="2078313"/>
            <a:ext cx="1951626" cy="369332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 smtClean="0">
                <a:latin typeface="Arial Narrow" pitchFamily="34" charset="0"/>
              </a:rPr>
              <a:t>APEC Secretariat</a:t>
            </a:r>
            <a:endParaRPr lang="th-TH" sz="1800" b="1" dirty="0"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2786058"/>
            <a:ext cx="1928826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</a:rPr>
              <a:t>Committee on </a:t>
            </a:r>
          </a:p>
          <a:p>
            <a:pPr algn="ctr"/>
            <a:r>
              <a:rPr lang="en-US" sz="1600" b="1" dirty="0" smtClean="0">
                <a:latin typeface="Arial Narrow" pitchFamily="34" charset="0"/>
              </a:rPr>
              <a:t>Trade and Investment </a:t>
            </a:r>
            <a:endParaRPr lang="th-TH" sz="1600" b="1" dirty="0"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3174" y="2786058"/>
            <a:ext cx="1285884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</a:rPr>
              <a:t>Budget and </a:t>
            </a:r>
            <a:br>
              <a:rPr lang="en-US" sz="1600" b="1" dirty="0" smtClean="0">
                <a:latin typeface="Arial Narrow" pitchFamily="34" charset="0"/>
              </a:rPr>
            </a:br>
            <a:r>
              <a:rPr lang="en-US" sz="1600" b="1" dirty="0" smtClean="0">
                <a:latin typeface="Arial Narrow" pitchFamily="34" charset="0"/>
              </a:rPr>
              <a:t>Management Committee</a:t>
            </a:r>
            <a:endParaRPr lang="th-TH" sz="1600" b="1" dirty="0"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214810" y="2786058"/>
            <a:ext cx="1143008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</a:rPr>
              <a:t>Economic </a:t>
            </a:r>
            <a:br>
              <a:rPr lang="en-US" sz="1600" b="1" dirty="0" smtClean="0">
                <a:latin typeface="Arial Narrow" pitchFamily="34" charset="0"/>
              </a:rPr>
            </a:br>
            <a:r>
              <a:rPr lang="en-US" sz="1600" b="1" dirty="0" smtClean="0">
                <a:latin typeface="Arial Narrow" pitchFamily="34" charset="0"/>
              </a:rPr>
              <a:t>Committee</a:t>
            </a:r>
            <a:endParaRPr lang="th-TH" sz="1600" b="1" dirty="0"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715008" y="2786058"/>
            <a:ext cx="1357322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latin typeface="Arial Narrow" pitchFamily="34" charset="0"/>
              </a:rPr>
              <a:t>SOM Steering Committee on ECOTECH</a:t>
            </a:r>
            <a:endParaRPr lang="th-TH" sz="1600" b="1" dirty="0"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596" y="3500438"/>
            <a:ext cx="2000264" cy="2539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bg1"/>
                </a:solidFill>
                <a:latin typeface="Arial Narrow" pitchFamily="34" charset="0"/>
              </a:rPr>
              <a:t>Sub-Committee/ Experts Groups</a:t>
            </a:r>
            <a:endParaRPr lang="th-TH" sz="105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43372" y="3429000"/>
            <a:ext cx="1285884" cy="2539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bg1"/>
                </a:solidFill>
                <a:latin typeface="Arial Narrow" pitchFamily="34" charset="0"/>
              </a:rPr>
              <a:t>Experts Group</a:t>
            </a:r>
            <a:endParaRPr lang="th-TH" sz="105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43570" y="3714752"/>
            <a:ext cx="1490674" cy="2539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bg1"/>
                </a:solidFill>
                <a:latin typeface="Arial Narrow" pitchFamily="34" charset="0"/>
              </a:rPr>
              <a:t>Special Task Groups</a:t>
            </a:r>
            <a:endParaRPr lang="th-TH" sz="105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5720" y="3786190"/>
            <a:ext cx="25717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 Sub-committee on Standards and Conformance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 Sub-committee on Customs Procedures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 Market Access Group 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 Group on Services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 Investment Experts Group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 Intellectual  Property Rights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 Business Mobility Group Electronic </a:t>
            </a:r>
            <a:br>
              <a:rPr lang="en-US" sz="1000" dirty="0" smtClean="0">
                <a:latin typeface="Arial Narrow" pitchFamily="34" charset="0"/>
              </a:rPr>
            </a:br>
            <a:r>
              <a:rPr lang="en-US" sz="1000" dirty="0" smtClean="0">
                <a:latin typeface="Arial Narrow" pitchFamily="34" charset="0"/>
              </a:rPr>
              <a:t>   Commerce Steering Group</a:t>
            </a:r>
            <a:endParaRPr lang="th-TH" sz="1000" dirty="0"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596" y="5214950"/>
            <a:ext cx="2000264" cy="2539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bg1"/>
                </a:solidFill>
                <a:latin typeface="Arial Narrow" pitchFamily="34" charset="0"/>
              </a:rPr>
              <a:t>Industry Dialogues</a:t>
            </a:r>
            <a:endParaRPr lang="th-TH" sz="105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00034" y="5429264"/>
            <a:ext cx="17859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Arial Narrow" pitchFamily="34" charset="0"/>
              </a:rPr>
              <a:t>(Reports to CTI) 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Automotive Dialogue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Chemical Dialogue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Life Sciences Innovation Forum</a:t>
            </a:r>
          </a:p>
          <a:p>
            <a:r>
              <a:rPr lang="en-US" sz="1000" dirty="0" smtClean="0">
                <a:latin typeface="Arial Narrow" pitchFamily="34" charset="0"/>
              </a:rPr>
              <a:t/>
            </a:r>
            <a:br>
              <a:rPr lang="en-US" sz="1000" dirty="0" smtClean="0">
                <a:latin typeface="Arial Narrow" pitchFamily="34" charset="0"/>
              </a:rPr>
            </a:br>
            <a:r>
              <a:rPr lang="en-US" sz="1000" dirty="0" smtClean="0">
                <a:latin typeface="Arial Narrow" pitchFamily="34" charset="0"/>
              </a:rPr>
              <a:t>(Reports to SOM) 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High Level Policy Dialogue on  </a:t>
            </a:r>
            <a:br>
              <a:rPr lang="en-US" sz="1000" dirty="0" smtClean="0">
                <a:latin typeface="Arial Narrow" pitchFamily="34" charset="0"/>
              </a:rPr>
            </a:br>
            <a:r>
              <a:rPr lang="en-US" sz="1000" dirty="0" smtClean="0">
                <a:latin typeface="Arial Narrow" pitchFamily="34" charset="0"/>
              </a:rPr>
              <a:t>  Agricultural Biotechnology</a:t>
            </a:r>
            <a:endParaRPr lang="th-TH" sz="1000" dirty="0">
              <a:latin typeface="Arial Narrow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71934" y="3714752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 Competition Policy and</a:t>
            </a:r>
            <a:br>
              <a:rPr lang="en-US" sz="1000" dirty="0" smtClean="0">
                <a:latin typeface="Arial Narrow" pitchFamily="34" charset="0"/>
              </a:rPr>
            </a:br>
            <a:r>
              <a:rPr lang="en-US" sz="1000" dirty="0" smtClean="0">
                <a:latin typeface="Arial Narrow" pitchFamily="34" charset="0"/>
              </a:rPr>
              <a:t>   Law Group</a:t>
            </a:r>
            <a:endParaRPr lang="th-TH" sz="1000" dirty="0"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43570" y="4000504"/>
            <a:ext cx="1428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 Counter Terrorism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Mining</a:t>
            </a:r>
            <a:endParaRPr lang="th-TH" sz="1000" dirty="0"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43570" y="4643446"/>
            <a:ext cx="1490674" cy="2539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bg1"/>
                </a:solidFill>
                <a:latin typeface="Arial Narrow" pitchFamily="34" charset="0"/>
              </a:rPr>
              <a:t>Policy Partner ships</a:t>
            </a:r>
            <a:endParaRPr lang="th-TH" sz="105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4929198"/>
            <a:ext cx="1714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>
                <a:latin typeface="Arial Narrow" pitchFamily="34" charset="0"/>
              </a:rPr>
              <a:t>(Reports to SCE) 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On Women and the Economy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 On Science, Technology and</a:t>
            </a:r>
            <a:br>
              <a:rPr lang="en-US" sz="1000" dirty="0" smtClean="0">
                <a:latin typeface="Arial Narrow" pitchFamily="34" charset="0"/>
              </a:rPr>
            </a:br>
            <a:r>
              <a:rPr lang="en-US" sz="1000" dirty="0" smtClean="0">
                <a:latin typeface="Arial Narrow" pitchFamily="34" charset="0"/>
              </a:rPr>
              <a:t>   Innovation</a:t>
            </a:r>
          </a:p>
          <a:p>
            <a:endParaRPr lang="en-US" sz="1000" dirty="0">
              <a:latin typeface="Arial Narrow" pitchFamily="34" charset="0"/>
            </a:endParaRPr>
          </a:p>
          <a:p>
            <a:r>
              <a:rPr lang="en-US" sz="1000" dirty="0" smtClean="0">
                <a:latin typeface="Arial Narrow" pitchFamily="34" charset="0"/>
              </a:rPr>
              <a:t>(Reports to SOM) 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 On Food Security</a:t>
            </a:r>
          </a:p>
          <a:p>
            <a:endParaRPr lang="en-US" sz="1000" dirty="0" smtClean="0">
              <a:latin typeface="Arial Narrow" pitchFamily="34" charset="0"/>
            </a:endParaRPr>
          </a:p>
          <a:p>
            <a:endParaRPr lang="th-TH" dirty="0"/>
          </a:p>
        </p:txBody>
      </p:sp>
      <p:sp>
        <p:nvSpPr>
          <p:cNvPr id="28" name="TextBox 27"/>
          <p:cNvSpPr txBox="1"/>
          <p:nvPr/>
        </p:nvSpPr>
        <p:spPr>
          <a:xfrm>
            <a:off x="7286644" y="3714752"/>
            <a:ext cx="1285884" cy="25391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smtClean="0">
                <a:solidFill>
                  <a:schemeClr val="bg1"/>
                </a:solidFill>
                <a:latin typeface="Arial Narrow" pitchFamily="34" charset="0"/>
              </a:rPr>
              <a:t>Working Group</a:t>
            </a:r>
            <a:endParaRPr lang="th-TH" sz="105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286644" y="4000504"/>
            <a:ext cx="17049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 Agricultural Technical </a:t>
            </a:r>
            <a:br>
              <a:rPr lang="en-US" sz="1000" dirty="0" smtClean="0">
                <a:latin typeface="Arial Narrow" pitchFamily="34" charset="0"/>
              </a:rPr>
            </a:br>
            <a:r>
              <a:rPr lang="en-US" sz="1000" dirty="0" smtClean="0">
                <a:latin typeface="Arial Narrow" pitchFamily="34" charset="0"/>
              </a:rPr>
              <a:t>   Cooperation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 Anti-Corruption and </a:t>
            </a:r>
            <a:br>
              <a:rPr lang="en-US" sz="1000" dirty="0" smtClean="0">
                <a:latin typeface="Arial Narrow" pitchFamily="34" charset="0"/>
              </a:rPr>
            </a:br>
            <a:r>
              <a:rPr lang="en-US" sz="1000" dirty="0" smtClean="0">
                <a:latin typeface="Arial Narrow" pitchFamily="34" charset="0"/>
              </a:rPr>
              <a:t>  Transparency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Emergency Preparedness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Energy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Experts Group on Illegal </a:t>
            </a:r>
            <a:br>
              <a:rPr lang="en-US" sz="1000" dirty="0" smtClean="0">
                <a:latin typeface="Arial Narrow" pitchFamily="34" charset="0"/>
              </a:rPr>
            </a:br>
            <a:r>
              <a:rPr lang="en-US" sz="1000" dirty="0" smtClean="0">
                <a:latin typeface="Arial Narrow" pitchFamily="34" charset="0"/>
              </a:rPr>
              <a:t>   Logging and Associated Trade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 smtClean="0">
                <a:latin typeface="Arial Narrow" pitchFamily="34" charset="0"/>
              </a:rPr>
              <a:t> Health Working Group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Human Resource Development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Ocean and Fisheries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Small and Medium Enterprises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Telecommunications and </a:t>
            </a:r>
            <a:br>
              <a:rPr lang="en-US" sz="1000" dirty="0" smtClean="0">
                <a:latin typeface="Arial Narrow" pitchFamily="34" charset="0"/>
              </a:rPr>
            </a:br>
            <a:r>
              <a:rPr lang="en-US" sz="1000" dirty="0" smtClean="0">
                <a:latin typeface="Arial Narrow" pitchFamily="34" charset="0"/>
              </a:rPr>
              <a:t>   Information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Tourism</a:t>
            </a:r>
          </a:p>
          <a:p>
            <a:pPr>
              <a:buFont typeface="Arial" pitchFamily="34" charset="0"/>
              <a:buChar char="•"/>
            </a:pPr>
            <a:r>
              <a:rPr lang="en-US" sz="1000" dirty="0">
                <a:latin typeface="Arial Narrow" pitchFamily="34" charset="0"/>
              </a:rPr>
              <a:t> </a:t>
            </a:r>
            <a:r>
              <a:rPr lang="en-US" sz="1000" dirty="0" smtClean="0">
                <a:latin typeface="Arial Narrow" pitchFamily="34" charset="0"/>
              </a:rPr>
              <a:t>Transportation </a:t>
            </a:r>
            <a:endParaRPr lang="th-TH" sz="1000" dirty="0">
              <a:latin typeface="Arial Narrow" pitchFamily="34" charset="0"/>
            </a:endParaRPr>
          </a:p>
        </p:txBody>
      </p:sp>
      <p:cxnSp>
        <p:nvCxnSpPr>
          <p:cNvPr id="1024" name="ตัวเชื่อมต่อตรง 1023"/>
          <p:cNvCxnSpPr>
            <a:stCxn id="6" idx="3"/>
          </p:cNvCxnSpPr>
          <p:nvPr/>
        </p:nvCxnSpPr>
        <p:spPr>
          <a:xfrm>
            <a:off x="6072198" y="812195"/>
            <a:ext cx="10921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ตัวเชื่อมต่อตรง 34"/>
          <p:cNvCxnSpPr/>
          <p:nvPr/>
        </p:nvCxnSpPr>
        <p:spPr>
          <a:xfrm>
            <a:off x="3336935" y="835094"/>
            <a:ext cx="10921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ตัวเชื่อมต่อตรง 1032"/>
          <p:cNvCxnSpPr/>
          <p:nvPr/>
        </p:nvCxnSpPr>
        <p:spPr>
          <a:xfrm>
            <a:off x="1393009" y="2583886"/>
            <a:ext cx="50006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ตัวเชื่อมต่อตรง 48"/>
          <p:cNvCxnSpPr/>
          <p:nvPr/>
        </p:nvCxnSpPr>
        <p:spPr>
          <a:xfrm>
            <a:off x="3643306" y="2267834"/>
            <a:ext cx="16073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5796" y="183612"/>
            <a:ext cx="7423719" cy="646331"/>
          </a:xfrm>
          <a:prstGeom prst="rect">
            <a:avLst/>
          </a:prstGeom>
          <a:solidFill>
            <a:srgbClr val="002060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FF00"/>
                </a:solidFill>
                <a:latin typeface="Bodoni MT Condensed" pitchFamily="18" charset="0"/>
              </a:rPr>
              <a:t>Sectoral</a:t>
            </a:r>
            <a:r>
              <a:rPr lang="en-US" sz="3600" b="1" dirty="0" smtClean="0">
                <a:solidFill>
                  <a:srgbClr val="FFFF00"/>
                </a:solidFill>
                <a:latin typeface="Bodoni MT Condensed" pitchFamily="18" charset="0"/>
              </a:rPr>
              <a:t> Ministerial Meetings Held (1992-2012)</a:t>
            </a:r>
            <a:endParaRPr lang="th-TH" sz="3600" b="1" dirty="0">
              <a:solidFill>
                <a:srgbClr val="FFFF00"/>
              </a:solidFill>
              <a:latin typeface="Bodoni MT Condensed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75796" y="860967"/>
            <a:ext cx="7440619" cy="5854181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Education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1992, 2000, 2004, 2008, 2012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Energy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1996, 1997, 1998, 2000, 2002, 2004, 2005, 2010, 2012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Environment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1994, 1996, 1997, 2012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en-US" sz="1600" dirty="0" smtClean="0"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latin typeface="Tahoma" pitchFamily="34" charset="0"/>
                <a:cs typeface="Tahoma" pitchFamily="34" charset="0"/>
              </a:rPr>
              <a:t>Sustainable Development	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Food Security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2010, 2012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Finance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1994 &amp; annually</a:t>
            </a:r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(*Senior Finance Officials report to </a:t>
            </a:r>
            <a:b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en-US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                                         Finance Ministers)</a:t>
            </a:r>
            <a:endParaRPr lang="en-US" sz="1600" dirty="0" smtClean="0">
              <a:solidFill>
                <a:schemeClr val="tx2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Forestry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2011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>		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Health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2003, 2006, 2007</a:t>
            </a:r>
            <a:endParaRPr lang="en-US" sz="1600" dirty="0" smtClean="0">
              <a:latin typeface="Tahoma" pitchFamily="34" charset="0"/>
              <a:cs typeface="Tahoma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Human Resource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1996, 1997, 1999, 2001, 2010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en-US" sz="1600" dirty="0" smtClean="0"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latin typeface="Tahoma" pitchFamily="34" charset="0"/>
                <a:cs typeface="Tahoma" pitchFamily="34" charset="0"/>
              </a:rPr>
              <a:t>Development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Mining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2004, 2005, 2007, 2012</a:t>
            </a:r>
            <a:endParaRPr lang="en-US" sz="1600" dirty="0" smtClean="0">
              <a:latin typeface="Tahoma" pitchFamily="34" charset="0"/>
              <a:cs typeface="Tahoma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Ocean-related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2002, 2005, 2010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Regional Science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1995, 1996, 1998, 2004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en-US" sz="1600" dirty="0" smtClean="0"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latin typeface="Tahoma" pitchFamily="34" charset="0"/>
                <a:cs typeface="Tahoma" pitchFamily="34" charset="0"/>
              </a:rPr>
              <a:t>&amp; Technology Co-op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cs typeface="Tahoma" pitchFamily="34" charset="0"/>
              </a:rPr>
              <a:t>Small &amp; Medium Enterprise	1994 and annually </a:t>
            </a:r>
            <a:endParaRPr lang="en-US" sz="1600" dirty="0" smtClean="0">
              <a:latin typeface="Tahoma" pitchFamily="34" charset="0"/>
              <a:cs typeface="Tahoma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Structural Reform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2008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Telecommunications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1995, 1997, 1998, 2000, 2002, 2005, 2008, 2010, 2012</a:t>
            </a:r>
            <a:r>
              <a:rPr lang="en-US" sz="1600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en-US" sz="1600" dirty="0" smtClean="0">
                <a:latin typeface="Tahoma" pitchFamily="34" charset="0"/>
                <a:cs typeface="Tahoma" pitchFamily="34" charset="0"/>
              </a:rPr>
            </a:br>
            <a:r>
              <a:rPr lang="en-US" sz="1600" dirty="0" smtClean="0">
                <a:latin typeface="Tahoma" pitchFamily="34" charset="0"/>
                <a:cs typeface="Tahoma" pitchFamily="34" charset="0"/>
              </a:rPr>
              <a:t>&amp; Information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Trade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1994 and annually from 1996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Transportation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1995, 1997, 2002, 2004, 2007, 2009, 2011, 2012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Women’s Affairs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1998, 2002</a:t>
            </a:r>
            <a:endParaRPr lang="en-US" sz="1600" dirty="0" smtClean="0">
              <a:latin typeface="Tahoma" pitchFamily="34" charset="0"/>
              <a:cs typeface="Tahoma" pitchFamily="34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1400" dirty="0" smtClean="0">
                <a:latin typeface="Tahoma" pitchFamily="34" charset="0"/>
                <a:cs typeface="Tahoma" pitchFamily="34" charset="0"/>
              </a:rPr>
              <a:t>Women &amp; the Economy	2011, 2012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1600" dirty="0" smtClean="0">
                <a:latin typeface="Tahoma" pitchFamily="34" charset="0"/>
                <a:cs typeface="Tahoma" pitchFamily="34" charset="0"/>
              </a:rPr>
              <a:t>Tourism 		</a:t>
            </a:r>
            <a:r>
              <a:rPr lang="en-US" sz="1400" dirty="0" smtClean="0">
                <a:latin typeface="Tahoma" pitchFamily="34" charset="0"/>
                <a:cs typeface="Tahoma" pitchFamily="34" charset="0"/>
              </a:rPr>
              <a:t>2000, 2002, 2004, 2008, 2010, 2012</a:t>
            </a:r>
            <a:endParaRPr lang="en-US" sz="1600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5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571744"/>
            <a:ext cx="2000264" cy="11869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7132743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NR6CAC24FF7CA8SQ6ATCAVGDSGDCADDZ7C3CA0HOQ01CAD7ICUDCAPX4IQ5CA6DJOG3CAF3F8YBCAO78DK6CAB8HK6BCAI6YIIXCA82J87FCA6K3VRNCASJOOS2CAWEAM7PCAW98EKPCA7WMEUZCAC1PBE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14"/>
            <a:ext cx="9149892" cy="685358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4282" y="1357298"/>
            <a:ext cx="857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B0F0"/>
                </a:solidFill>
                <a:latin typeface="Tahoma" pitchFamily="34" charset="0"/>
                <a:cs typeface="Tahoma" pitchFamily="34" charset="0"/>
              </a:rPr>
              <a:t>APEC</a:t>
            </a:r>
            <a:r>
              <a:rPr lang="en-US" sz="3200" b="1" dirty="0" smtClean="0">
                <a:solidFill>
                  <a:srgbClr val="00B0F0"/>
                </a:solidFill>
                <a:latin typeface="Arial Narrow" pitchFamily="34" charset="0"/>
              </a:rPr>
              <a:t> </a:t>
            </a:r>
            <a:r>
              <a:rPr lang="en-US" sz="3200" dirty="0" smtClean="0">
                <a:solidFill>
                  <a:srgbClr val="00B0F0"/>
                </a:solidFill>
                <a:latin typeface="Arial Narrow" pitchFamily="34" charset="0"/>
              </a:rPr>
              <a:t>project selection is a competitive process.</a:t>
            </a:r>
            <a:endParaRPr lang="th-TH" sz="3200" dirty="0">
              <a:solidFill>
                <a:srgbClr val="00B0F0"/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0034" y="2000240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C000"/>
                </a:solidFill>
                <a:latin typeface="Tahoma" pitchFamily="34" charset="0"/>
                <a:cs typeface="Tahoma" pitchFamily="34" charset="0"/>
              </a:rPr>
              <a:t>4 sources of APEC project funding</a:t>
            </a:r>
            <a:r>
              <a:rPr lang="en-US" dirty="0" smtClean="0">
                <a:solidFill>
                  <a:srgbClr val="FFC000"/>
                </a:solidFill>
              </a:rPr>
              <a:t>:</a:t>
            </a:r>
            <a:endParaRPr lang="th-TH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85852" y="2571744"/>
            <a:ext cx="635798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Operational Account (OA)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Trade &amp; Investment Liberalization &amp; </a:t>
            </a:r>
            <a:b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</a:b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    Facilitation Special Account (TILF)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Self-funding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APEC Support Fund (ASF)</a:t>
            </a:r>
          </a:p>
          <a:p>
            <a:pPr lvl="2">
              <a:buFont typeface="Wingdings" pitchFamily="2" charset="2"/>
              <a:buChar char="§"/>
            </a:pPr>
            <a:r>
              <a:rPr lang="en-US" sz="3200" dirty="0" smtClean="0">
                <a:solidFill>
                  <a:srgbClr val="92D050"/>
                </a:solidFill>
                <a:latin typeface="Arial Narrow" pitchFamily="34" charset="0"/>
              </a:rPr>
              <a:t> </a:t>
            </a:r>
            <a:r>
              <a:rPr lang="en-US" sz="2400" dirty="0" smtClean="0">
                <a:solidFill>
                  <a:srgbClr val="92D050"/>
                </a:solidFill>
                <a:latin typeface="Tahoma" pitchFamily="34" charset="0"/>
                <a:cs typeface="Tahoma" pitchFamily="34" charset="0"/>
              </a:rPr>
              <a:t>General Fund + Sub-funds</a:t>
            </a:r>
            <a:endParaRPr lang="en-US" sz="3200" dirty="0" smtClean="0">
              <a:solidFill>
                <a:srgbClr val="92D05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8" name="Picture 2" descr="http://www.google.co.th/url?source=imgres&amp;ct=img&amp;q=http://www.apec2013.or.id/userfiles/Apec_LOGO.jpg&amp;sa=X&amp;ei=sE1ZUZqvAoOMrgepmYEQ&amp;ved=0CAQQ8wc4Ag&amp;usg=AFQjCNHerm5J8lWd4-2HVUwkBm_lZsS-k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357166"/>
            <a:ext cx="1623902" cy="93909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954</Words>
  <Application>Microsoft Office PowerPoint</Application>
  <PresentationFormat>On-screen Show (4:3)</PresentationFormat>
  <Paragraphs>247</Paragraphs>
  <Slides>23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Computer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siripon</dc:creator>
  <cp:lastModifiedBy>yuttakan</cp:lastModifiedBy>
  <cp:revision>42</cp:revision>
  <dcterms:created xsi:type="dcterms:W3CDTF">2013-04-01T08:38:56Z</dcterms:created>
  <dcterms:modified xsi:type="dcterms:W3CDTF">2013-04-25T04:11:38Z</dcterms:modified>
</cp:coreProperties>
</file>